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62"/>
  </p:notesMasterIdLst>
  <p:sldIdLst>
    <p:sldId id="328" r:id="rId2"/>
    <p:sldId id="595" r:id="rId3"/>
    <p:sldId id="598" r:id="rId4"/>
    <p:sldId id="597" r:id="rId5"/>
    <p:sldId id="458" r:id="rId6"/>
    <p:sldId id="448" r:id="rId7"/>
    <p:sldId id="449" r:id="rId8"/>
    <p:sldId id="450" r:id="rId9"/>
    <p:sldId id="451" r:id="rId10"/>
    <p:sldId id="452" r:id="rId11"/>
    <p:sldId id="454" r:id="rId12"/>
    <p:sldId id="455" r:id="rId13"/>
    <p:sldId id="456" r:id="rId14"/>
    <p:sldId id="471" r:id="rId15"/>
    <p:sldId id="472" r:id="rId16"/>
    <p:sldId id="473" r:id="rId17"/>
    <p:sldId id="457" r:id="rId18"/>
    <p:sldId id="474" r:id="rId19"/>
    <p:sldId id="475" r:id="rId20"/>
    <p:sldId id="476" r:id="rId21"/>
    <p:sldId id="477" r:id="rId22"/>
    <p:sldId id="637" r:id="rId23"/>
    <p:sldId id="459" r:id="rId24"/>
    <p:sldId id="460" r:id="rId25"/>
    <p:sldId id="461" r:id="rId26"/>
    <p:sldId id="462" r:id="rId27"/>
    <p:sldId id="463" r:id="rId28"/>
    <p:sldId id="464" r:id="rId29"/>
    <p:sldId id="465" r:id="rId30"/>
    <p:sldId id="466" r:id="rId31"/>
    <p:sldId id="467" r:id="rId32"/>
    <p:sldId id="468" r:id="rId33"/>
    <p:sldId id="469" r:id="rId34"/>
    <p:sldId id="572" r:id="rId35"/>
    <p:sldId id="573" r:id="rId36"/>
    <p:sldId id="615" r:id="rId37"/>
    <p:sldId id="616" r:id="rId38"/>
    <p:sldId id="484" r:id="rId39"/>
    <p:sldId id="618" r:id="rId40"/>
    <p:sldId id="619" r:id="rId41"/>
    <p:sldId id="485" r:id="rId42"/>
    <p:sldId id="486" r:id="rId43"/>
    <p:sldId id="487" r:id="rId44"/>
    <p:sldId id="489" r:id="rId45"/>
    <p:sldId id="490" r:id="rId46"/>
    <p:sldId id="491" r:id="rId47"/>
    <p:sldId id="492" r:id="rId48"/>
    <p:sldId id="505" r:id="rId49"/>
    <p:sldId id="493" r:id="rId50"/>
    <p:sldId id="495" r:id="rId51"/>
    <p:sldId id="496" r:id="rId52"/>
    <p:sldId id="497" r:id="rId53"/>
    <p:sldId id="506" r:id="rId54"/>
    <p:sldId id="498" r:id="rId55"/>
    <p:sldId id="499" r:id="rId56"/>
    <p:sldId id="500" r:id="rId57"/>
    <p:sldId id="501" r:id="rId58"/>
    <p:sldId id="502" r:id="rId59"/>
    <p:sldId id="507" r:id="rId60"/>
    <p:sldId id="272" r:id="rId61"/>
  </p:sldIdLst>
  <p:sldSz cx="9144000" cy="6858000" type="screen4x3"/>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orient="horz" pos="232" userDrawn="1">
          <p15:clr>
            <a:srgbClr val="A4A3A4"/>
          </p15:clr>
        </p15:guide>
        <p15:guide id="4" orient="horz" pos="4088" userDrawn="1">
          <p15:clr>
            <a:srgbClr val="A4A3A4"/>
          </p15:clr>
        </p15:guide>
        <p15:guide id="5" pos="574" userDrawn="1">
          <p15:clr>
            <a:srgbClr val="A4A3A4"/>
          </p15:clr>
        </p15:guide>
        <p15:guide id="6" orient="horz" pos="3471">
          <p15:clr>
            <a:srgbClr val="A4A3A4"/>
          </p15:clr>
        </p15:guide>
        <p15:guide id="7" orient="horz" pos="3916">
          <p15:clr>
            <a:srgbClr val="A4A3A4"/>
          </p15:clr>
        </p15:guide>
        <p15:guide id="8" orient="horz" pos="4107">
          <p15:clr>
            <a:srgbClr val="A4A3A4"/>
          </p15:clr>
        </p15:guide>
        <p15:guide id="9" pos="28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95010" autoAdjust="0"/>
  </p:normalViewPr>
  <p:slideViewPr>
    <p:cSldViewPr snapToGrid="0" snapToObjects="1">
      <p:cViewPr varScale="1">
        <p:scale>
          <a:sx n="82" d="100"/>
          <a:sy n="82" d="100"/>
        </p:scale>
        <p:origin x="1445" y="62"/>
      </p:cViewPr>
      <p:guideLst>
        <p:guide pos="3840"/>
        <p:guide orient="horz" pos="2160"/>
        <p:guide orient="horz" pos="232"/>
        <p:guide orient="horz" pos="4088"/>
        <p:guide pos="574"/>
        <p:guide orient="horz" pos="3471"/>
        <p:guide orient="horz" pos="3916"/>
        <p:guide orient="horz" pos="4107"/>
        <p:guide pos="2884"/>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B5FFF-8C1C-4606-8F98-4282110C172F}" type="doc">
      <dgm:prSet loTypeId="urn:microsoft.com/office/officeart/2005/8/layout/matrix3" loCatId="matrix" qsTypeId="urn:microsoft.com/office/officeart/2005/8/quickstyle/simple1" qsCatId="simple" csTypeId="urn:microsoft.com/office/officeart/2005/8/colors/accent0_1" csCatId="mainScheme"/>
      <dgm:spPr/>
      <dgm:t>
        <a:bodyPr/>
        <a:lstStyle/>
        <a:p>
          <a:endParaRPr lang="zh-CN" altLang="en-US"/>
        </a:p>
      </dgm:t>
    </dgm:pt>
    <dgm:pt modelId="{593DE82A-B4E4-4343-B261-5DDA15B7FF24}">
      <dgm:prSet custT="1"/>
      <dgm:spPr/>
      <dgm:t>
        <a:bodyPr/>
        <a:lstStyle/>
        <a:p>
          <a:pPr rtl="0"/>
          <a:r>
            <a:rPr lang="zh-CN" altLang="en-US" sz="2200" dirty="0">
              <a:latin typeface="黑体" pitchFamily="49" charset="-122"/>
              <a:ea typeface="黑体" pitchFamily="49" charset="-122"/>
            </a:rPr>
            <a:t>人员结构</a:t>
          </a:r>
        </a:p>
      </dgm:t>
    </dgm:pt>
    <dgm:pt modelId="{1E0DEBB7-F9CD-416C-BF3B-15B20B1B9083}" type="parTrans" cxnId="{A867DDE4-7B5E-4729-AF08-18DD94F2626B}">
      <dgm:prSet/>
      <dgm:spPr/>
      <dgm:t>
        <a:bodyPr/>
        <a:lstStyle/>
        <a:p>
          <a:endParaRPr lang="zh-CN" altLang="en-US"/>
        </a:p>
      </dgm:t>
    </dgm:pt>
    <dgm:pt modelId="{7E13507D-3170-49DB-9C4D-089DDA6EFABF}" type="sibTrans" cxnId="{A867DDE4-7B5E-4729-AF08-18DD94F2626B}">
      <dgm:prSet/>
      <dgm:spPr/>
      <dgm:t>
        <a:bodyPr/>
        <a:lstStyle/>
        <a:p>
          <a:endParaRPr lang="zh-CN" altLang="en-US"/>
        </a:p>
      </dgm:t>
    </dgm:pt>
    <dgm:pt modelId="{5F6114BA-2E25-4A16-8360-572976AEDB23}">
      <dgm:prSet custT="1"/>
      <dgm:spPr/>
      <dgm:t>
        <a:bodyPr/>
        <a:lstStyle/>
        <a:p>
          <a:pPr rtl="0"/>
          <a:r>
            <a:rPr lang="zh-CN" altLang="en-US" sz="2200" dirty="0">
              <a:latin typeface="黑体" pitchFamily="49" charset="-122"/>
              <a:ea typeface="黑体" pitchFamily="49" charset="-122"/>
            </a:rPr>
            <a:t>活动规划</a:t>
          </a:r>
        </a:p>
      </dgm:t>
    </dgm:pt>
    <dgm:pt modelId="{A7BEA4A9-696B-4B96-A0DE-AB4D760AEF2B}" type="parTrans" cxnId="{E58F9F8A-8297-4A25-A940-8E670613B552}">
      <dgm:prSet/>
      <dgm:spPr/>
      <dgm:t>
        <a:bodyPr/>
        <a:lstStyle/>
        <a:p>
          <a:endParaRPr lang="zh-CN" altLang="en-US"/>
        </a:p>
      </dgm:t>
    </dgm:pt>
    <dgm:pt modelId="{FD32080E-7F91-4F1E-98FE-D8496D1ACD3D}" type="sibTrans" cxnId="{E58F9F8A-8297-4A25-A940-8E670613B552}">
      <dgm:prSet/>
      <dgm:spPr/>
      <dgm:t>
        <a:bodyPr/>
        <a:lstStyle/>
        <a:p>
          <a:endParaRPr lang="zh-CN" altLang="en-US"/>
        </a:p>
      </dgm:t>
    </dgm:pt>
    <dgm:pt modelId="{8CA37459-DDFD-4117-92AD-6216B01DFFC7}">
      <dgm:prSet custT="1"/>
      <dgm:spPr/>
      <dgm:t>
        <a:bodyPr/>
        <a:lstStyle/>
        <a:p>
          <a:pPr rtl="0"/>
          <a:r>
            <a:rPr lang="zh-CN" altLang="en-US" sz="2200" dirty="0">
              <a:latin typeface="黑体" pitchFamily="49" charset="-122"/>
              <a:ea typeface="黑体" pitchFamily="49" charset="-122"/>
            </a:rPr>
            <a:t>实施流程</a:t>
          </a:r>
        </a:p>
      </dgm:t>
    </dgm:pt>
    <dgm:pt modelId="{C87DDF36-5663-47A9-A898-29767A63E606}" type="parTrans" cxnId="{9DB2A3BF-4872-4A1F-BBA0-8F547DC67276}">
      <dgm:prSet/>
      <dgm:spPr/>
      <dgm:t>
        <a:bodyPr/>
        <a:lstStyle/>
        <a:p>
          <a:endParaRPr lang="zh-CN" altLang="en-US"/>
        </a:p>
      </dgm:t>
    </dgm:pt>
    <dgm:pt modelId="{4DA33F14-4F49-490C-B580-973F7E7B20C2}" type="sibTrans" cxnId="{9DB2A3BF-4872-4A1F-BBA0-8F547DC67276}">
      <dgm:prSet/>
      <dgm:spPr/>
      <dgm:t>
        <a:bodyPr/>
        <a:lstStyle/>
        <a:p>
          <a:endParaRPr lang="zh-CN" altLang="en-US"/>
        </a:p>
      </dgm:t>
    </dgm:pt>
    <dgm:pt modelId="{9FB6CF0D-1A9A-4EF3-B1C7-5B20A4814B7B}">
      <dgm:prSet custT="1"/>
      <dgm:spPr/>
      <dgm:t>
        <a:bodyPr/>
        <a:lstStyle/>
        <a:p>
          <a:pPr rtl="0"/>
          <a:r>
            <a:rPr lang="zh-CN" altLang="en-US" sz="2200" dirty="0">
              <a:latin typeface="黑体" pitchFamily="49" charset="-122"/>
              <a:ea typeface="黑体" pitchFamily="49" charset="-122"/>
            </a:rPr>
            <a:t>判定依据</a:t>
          </a:r>
        </a:p>
      </dgm:t>
    </dgm:pt>
    <dgm:pt modelId="{EC059149-F712-4BA5-B015-F7F592F7AA71}" type="parTrans" cxnId="{A57A08D6-8CFE-4CD6-85F3-8AE9B619945E}">
      <dgm:prSet/>
      <dgm:spPr/>
      <dgm:t>
        <a:bodyPr/>
        <a:lstStyle/>
        <a:p>
          <a:endParaRPr lang="zh-CN" altLang="en-US"/>
        </a:p>
      </dgm:t>
    </dgm:pt>
    <dgm:pt modelId="{C416644A-672D-4862-917E-ECF34DA8DFB9}" type="sibTrans" cxnId="{A57A08D6-8CFE-4CD6-85F3-8AE9B619945E}">
      <dgm:prSet/>
      <dgm:spPr/>
      <dgm:t>
        <a:bodyPr/>
        <a:lstStyle/>
        <a:p>
          <a:endParaRPr lang="zh-CN" altLang="en-US"/>
        </a:p>
      </dgm:t>
    </dgm:pt>
    <dgm:pt modelId="{59DA28FC-ACAC-40AA-AEDC-E52AAF445EF0}" type="pres">
      <dgm:prSet presAssocID="{424B5FFF-8C1C-4606-8F98-4282110C172F}" presName="matrix" presStyleCnt="0">
        <dgm:presLayoutVars>
          <dgm:chMax val="1"/>
          <dgm:dir/>
          <dgm:resizeHandles val="exact"/>
        </dgm:presLayoutVars>
      </dgm:prSet>
      <dgm:spPr/>
    </dgm:pt>
    <dgm:pt modelId="{B3B89783-DDE7-4814-A41E-2374D5F79E51}" type="pres">
      <dgm:prSet presAssocID="{424B5FFF-8C1C-4606-8F98-4282110C172F}" presName="diamond" presStyleLbl="bgShp" presStyleIdx="0" presStyleCnt="1"/>
      <dgm:spPr/>
    </dgm:pt>
    <dgm:pt modelId="{F0F51B08-0515-4032-ABA6-4410CD9E9234}" type="pres">
      <dgm:prSet presAssocID="{424B5FFF-8C1C-4606-8F98-4282110C172F}" presName="quad1" presStyleLbl="node1" presStyleIdx="0" presStyleCnt="4">
        <dgm:presLayoutVars>
          <dgm:chMax val="0"/>
          <dgm:chPref val="0"/>
          <dgm:bulletEnabled val="1"/>
        </dgm:presLayoutVars>
      </dgm:prSet>
      <dgm:spPr/>
    </dgm:pt>
    <dgm:pt modelId="{F7EA5125-D8A1-4FBD-93FA-AE7274D04A7B}" type="pres">
      <dgm:prSet presAssocID="{424B5FFF-8C1C-4606-8F98-4282110C172F}" presName="quad2" presStyleLbl="node1" presStyleIdx="1" presStyleCnt="4">
        <dgm:presLayoutVars>
          <dgm:chMax val="0"/>
          <dgm:chPref val="0"/>
          <dgm:bulletEnabled val="1"/>
        </dgm:presLayoutVars>
      </dgm:prSet>
      <dgm:spPr/>
    </dgm:pt>
    <dgm:pt modelId="{C21532A0-FDC6-456E-A0EE-916A69B417BF}" type="pres">
      <dgm:prSet presAssocID="{424B5FFF-8C1C-4606-8F98-4282110C172F}" presName="quad3" presStyleLbl="node1" presStyleIdx="2" presStyleCnt="4">
        <dgm:presLayoutVars>
          <dgm:chMax val="0"/>
          <dgm:chPref val="0"/>
          <dgm:bulletEnabled val="1"/>
        </dgm:presLayoutVars>
      </dgm:prSet>
      <dgm:spPr/>
    </dgm:pt>
    <dgm:pt modelId="{85DF0CBE-81F5-450F-95D9-EC44C308B7CC}" type="pres">
      <dgm:prSet presAssocID="{424B5FFF-8C1C-4606-8F98-4282110C172F}" presName="quad4" presStyleLbl="node1" presStyleIdx="3" presStyleCnt="4">
        <dgm:presLayoutVars>
          <dgm:chMax val="0"/>
          <dgm:chPref val="0"/>
          <dgm:bulletEnabled val="1"/>
        </dgm:presLayoutVars>
      </dgm:prSet>
      <dgm:spPr/>
    </dgm:pt>
  </dgm:ptLst>
  <dgm:cxnLst>
    <dgm:cxn modelId="{AD01F733-139B-4615-BF97-224734DD741F}" type="presOf" srcId="{8CA37459-DDFD-4117-92AD-6216B01DFFC7}" destId="{C21532A0-FDC6-456E-A0EE-916A69B417BF}" srcOrd="0" destOrd="0" presId="urn:microsoft.com/office/officeart/2005/8/layout/matrix3"/>
    <dgm:cxn modelId="{E9EC364C-2F8B-411C-837E-582166376C17}" type="presOf" srcId="{424B5FFF-8C1C-4606-8F98-4282110C172F}" destId="{59DA28FC-ACAC-40AA-AEDC-E52AAF445EF0}" srcOrd="0" destOrd="0" presId="urn:microsoft.com/office/officeart/2005/8/layout/matrix3"/>
    <dgm:cxn modelId="{A70FB57E-0CA0-4C57-8485-292FCC2E1B04}" type="presOf" srcId="{9FB6CF0D-1A9A-4EF3-B1C7-5B20A4814B7B}" destId="{85DF0CBE-81F5-450F-95D9-EC44C308B7CC}" srcOrd="0" destOrd="0" presId="urn:microsoft.com/office/officeart/2005/8/layout/matrix3"/>
    <dgm:cxn modelId="{E58F9F8A-8297-4A25-A940-8E670613B552}" srcId="{424B5FFF-8C1C-4606-8F98-4282110C172F}" destId="{5F6114BA-2E25-4A16-8360-572976AEDB23}" srcOrd="1" destOrd="0" parTransId="{A7BEA4A9-696B-4B96-A0DE-AB4D760AEF2B}" sibTransId="{FD32080E-7F91-4F1E-98FE-D8496D1ACD3D}"/>
    <dgm:cxn modelId="{9DB2A3BF-4872-4A1F-BBA0-8F547DC67276}" srcId="{424B5FFF-8C1C-4606-8F98-4282110C172F}" destId="{8CA37459-DDFD-4117-92AD-6216B01DFFC7}" srcOrd="2" destOrd="0" parTransId="{C87DDF36-5663-47A9-A898-29767A63E606}" sibTransId="{4DA33F14-4F49-490C-B580-973F7E7B20C2}"/>
    <dgm:cxn modelId="{A57A08D6-8CFE-4CD6-85F3-8AE9B619945E}" srcId="{424B5FFF-8C1C-4606-8F98-4282110C172F}" destId="{9FB6CF0D-1A9A-4EF3-B1C7-5B20A4814B7B}" srcOrd="3" destOrd="0" parTransId="{EC059149-F712-4BA5-B015-F7F592F7AA71}" sibTransId="{C416644A-672D-4862-917E-ECF34DA8DFB9}"/>
    <dgm:cxn modelId="{EC652AE1-A2BB-47BA-98E8-D2EF53ECD1A7}" type="presOf" srcId="{593DE82A-B4E4-4343-B261-5DDA15B7FF24}" destId="{F0F51B08-0515-4032-ABA6-4410CD9E9234}" srcOrd="0" destOrd="0" presId="urn:microsoft.com/office/officeart/2005/8/layout/matrix3"/>
    <dgm:cxn modelId="{A867DDE4-7B5E-4729-AF08-18DD94F2626B}" srcId="{424B5FFF-8C1C-4606-8F98-4282110C172F}" destId="{593DE82A-B4E4-4343-B261-5DDA15B7FF24}" srcOrd="0" destOrd="0" parTransId="{1E0DEBB7-F9CD-416C-BF3B-15B20B1B9083}" sibTransId="{7E13507D-3170-49DB-9C4D-089DDA6EFABF}"/>
    <dgm:cxn modelId="{1BC698F4-C0A2-41FB-ABEE-3789A26A7E7C}" type="presOf" srcId="{5F6114BA-2E25-4A16-8360-572976AEDB23}" destId="{F7EA5125-D8A1-4FBD-93FA-AE7274D04A7B}" srcOrd="0" destOrd="0" presId="urn:microsoft.com/office/officeart/2005/8/layout/matrix3"/>
    <dgm:cxn modelId="{06D6BF5D-8CA7-4524-A678-7FF585D4436E}" type="presParOf" srcId="{59DA28FC-ACAC-40AA-AEDC-E52AAF445EF0}" destId="{B3B89783-DDE7-4814-A41E-2374D5F79E51}" srcOrd="0" destOrd="0" presId="urn:microsoft.com/office/officeart/2005/8/layout/matrix3"/>
    <dgm:cxn modelId="{17BA5D09-5049-4E45-9C13-C2649E031C41}" type="presParOf" srcId="{59DA28FC-ACAC-40AA-AEDC-E52AAF445EF0}" destId="{F0F51B08-0515-4032-ABA6-4410CD9E9234}" srcOrd="1" destOrd="0" presId="urn:microsoft.com/office/officeart/2005/8/layout/matrix3"/>
    <dgm:cxn modelId="{C17E60E4-2EDC-492E-B96C-61B440FBBC6B}" type="presParOf" srcId="{59DA28FC-ACAC-40AA-AEDC-E52AAF445EF0}" destId="{F7EA5125-D8A1-4FBD-93FA-AE7274D04A7B}" srcOrd="2" destOrd="0" presId="urn:microsoft.com/office/officeart/2005/8/layout/matrix3"/>
    <dgm:cxn modelId="{6B9CA9BC-CE0A-4B4B-B996-8ED2529857AC}" type="presParOf" srcId="{59DA28FC-ACAC-40AA-AEDC-E52AAF445EF0}" destId="{C21532A0-FDC6-456E-A0EE-916A69B417BF}" srcOrd="3" destOrd="0" presId="urn:microsoft.com/office/officeart/2005/8/layout/matrix3"/>
    <dgm:cxn modelId="{81353131-5E36-412B-8675-5F279B663AB4}" type="presParOf" srcId="{59DA28FC-ACAC-40AA-AEDC-E52AAF445EF0}" destId="{85DF0CBE-81F5-450F-95D9-EC44C308B7CC}"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95A316-5EBE-4DD8-A129-E5C7362C9493}"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zh-CN" altLang="en-US"/>
        </a:p>
      </dgm:t>
    </dgm:pt>
    <dgm:pt modelId="{52F3C897-5CFD-4771-921F-7D77DE21B7A8}">
      <dgm:prSet custT="1"/>
      <dgm:spPr/>
      <dgm:t>
        <a:bodyPr/>
        <a:lstStyle/>
        <a:p>
          <a:pPr rtl="0"/>
          <a:r>
            <a:rPr lang="zh-CN" altLang="en-US" sz="2200" dirty="0">
              <a:latin typeface="黑体" pitchFamily="49" charset="-122"/>
              <a:ea typeface="黑体" pitchFamily="49" charset="-122"/>
            </a:rPr>
            <a:t>需求文档的撰写者</a:t>
          </a:r>
        </a:p>
      </dgm:t>
    </dgm:pt>
    <dgm:pt modelId="{D09896D8-F3C2-464D-A970-119D9A547973}" type="parTrans" cxnId="{3B8EBA33-B8F3-42A7-AC64-0531E90B3D06}">
      <dgm:prSet/>
      <dgm:spPr/>
      <dgm:t>
        <a:bodyPr/>
        <a:lstStyle/>
        <a:p>
          <a:endParaRPr lang="zh-CN" altLang="en-US"/>
        </a:p>
      </dgm:t>
    </dgm:pt>
    <dgm:pt modelId="{E7DFB6D9-BFE9-47C0-8ED2-26F560AE81A7}" type="sibTrans" cxnId="{3B8EBA33-B8F3-42A7-AC64-0531E90B3D06}">
      <dgm:prSet/>
      <dgm:spPr/>
      <dgm:t>
        <a:bodyPr/>
        <a:lstStyle/>
        <a:p>
          <a:endParaRPr lang="zh-CN" altLang="en-US"/>
        </a:p>
      </dgm:t>
    </dgm:pt>
    <dgm:pt modelId="{53FECD64-2604-41C0-B260-D8B9B15A81E4}">
      <dgm:prSet custT="1"/>
      <dgm:spPr/>
      <dgm:t>
        <a:bodyPr/>
        <a:lstStyle/>
        <a:p>
          <a:pPr rtl="0"/>
          <a:r>
            <a:rPr lang="zh-CN" altLang="en-US" sz="2200" dirty="0">
              <a:latin typeface="黑体" pitchFamily="49" charset="-122"/>
              <a:ea typeface="黑体" pitchFamily="49" charset="-122"/>
            </a:rPr>
            <a:t>需求文档来源产物的构建者</a:t>
          </a:r>
        </a:p>
      </dgm:t>
    </dgm:pt>
    <dgm:pt modelId="{AFCEAC83-1438-40C9-91CD-817EBF28F396}" type="parTrans" cxnId="{967F8A10-C0EB-48CF-86D2-66117A545A89}">
      <dgm:prSet/>
      <dgm:spPr/>
      <dgm:t>
        <a:bodyPr/>
        <a:lstStyle/>
        <a:p>
          <a:endParaRPr lang="zh-CN" altLang="en-US"/>
        </a:p>
      </dgm:t>
    </dgm:pt>
    <dgm:pt modelId="{75D316B8-E4D1-4152-AE43-6576E9AE9AE8}" type="sibTrans" cxnId="{967F8A10-C0EB-48CF-86D2-66117A545A89}">
      <dgm:prSet/>
      <dgm:spPr/>
      <dgm:t>
        <a:bodyPr/>
        <a:lstStyle/>
        <a:p>
          <a:endParaRPr lang="zh-CN" altLang="en-US"/>
        </a:p>
      </dgm:t>
    </dgm:pt>
    <dgm:pt modelId="{D0019C9D-FDBF-43CE-8401-4BC9165A92E6}">
      <dgm:prSet custT="1"/>
      <dgm:spPr/>
      <dgm:t>
        <a:bodyPr/>
        <a:lstStyle/>
        <a:p>
          <a:pPr rtl="0"/>
          <a:r>
            <a:rPr lang="zh-CN" altLang="en-US" sz="2200" dirty="0">
              <a:latin typeface="黑体" pitchFamily="49" charset="-122"/>
              <a:ea typeface="黑体" pitchFamily="49" charset="-122"/>
            </a:rPr>
            <a:t>需求文档的后继使用者</a:t>
          </a:r>
        </a:p>
      </dgm:t>
    </dgm:pt>
    <dgm:pt modelId="{9804A4F4-8222-499F-AA5F-40440870669D}" type="parTrans" cxnId="{0A5DCFE1-5BAE-401E-BBA9-C7AB1AE13A73}">
      <dgm:prSet/>
      <dgm:spPr/>
      <dgm:t>
        <a:bodyPr/>
        <a:lstStyle/>
        <a:p>
          <a:endParaRPr lang="zh-CN" altLang="en-US"/>
        </a:p>
      </dgm:t>
    </dgm:pt>
    <dgm:pt modelId="{96B124E9-3088-4E67-962E-C54467A500CD}" type="sibTrans" cxnId="{0A5DCFE1-5BAE-401E-BBA9-C7AB1AE13A73}">
      <dgm:prSet/>
      <dgm:spPr/>
      <dgm:t>
        <a:bodyPr/>
        <a:lstStyle/>
        <a:p>
          <a:endParaRPr lang="zh-CN" altLang="en-US"/>
        </a:p>
      </dgm:t>
    </dgm:pt>
    <dgm:pt modelId="{1CA867D6-A7D7-4E44-995B-4892F2D4AC60}">
      <dgm:prSet custT="1"/>
      <dgm:spPr/>
      <dgm:t>
        <a:bodyPr/>
        <a:lstStyle/>
        <a:p>
          <a:pPr rtl="0"/>
          <a:r>
            <a:rPr lang="zh-CN" altLang="en-US" sz="2200" dirty="0">
              <a:latin typeface="黑体" pitchFamily="49" charset="-122"/>
              <a:ea typeface="黑体" pitchFamily="49" charset="-122"/>
            </a:rPr>
            <a:t>与需求文档构建过程发生交互的人员 </a:t>
          </a:r>
        </a:p>
      </dgm:t>
    </dgm:pt>
    <dgm:pt modelId="{3A7A629A-72F2-4252-8DB0-0B95EFBBB0E1}" type="parTrans" cxnId="{22CA9408-A6D6-47C1-B347-8D5856FE5461}">
      <dgm:prSet/>
      <dgm:spPr/>
      <dgm:t>
        <a:bodyPr/>
        <a:lstStyle/>
        <a:p>
          <a:endParaRPr lang="zh-CN" altLang="en-US"/>
        </a:p>
      </dgm:t>
    </dgm:pt>
    <dgm:pt modelId="{1FB7C6AA-C1E9-4CF5-A557-F3C54CBFD71D}" type="sibTrans" cxnId="{22CA9408-A6D6-47C1-B347-8D5856FE5461}">
      <dgm:prSet/>
      <dgm:spPr/>
      <dgm:t>
        <a:bodyPr/>
        <a:lstStyle/>
        <a:p>
          <a:endParaRPr lang="zh-CN" altLang="en-US"/>
        </a:p>
      </dgm:t>
    </dgm:pt>
    <dgm:pt modelId="{CDDF39A9-8BB3-44FE-A9B6-E5C2D1CE8F3C}" type="pres">
      <dgm:prSet presAssocID="{3995A316-5EBE-4DD8-A129-E5C7362C9493}" presName="linear" presStyleCnt="0">
        <dgm:presLayoutVars>
          <dgm:animLvl val="lvl"/>
          <dgm:resizeHandles val="exact"/>
        </dgm:presLayoutVars>
      </dgm:prSet>
      <dgm:spPr/>
    </dgm:pt>
    <dgm:pt modelId="{D5A253A6-FF77-4EF1-AACB-9897784DF1F5}" type="pres">
      <dgm:prSet presAssocID="{52F3C897-5CFD-4771-921F-7D77DE21B7A8}" presName="parentText" presStyleLbl="node1" presStyleIdx="0" presStyleCnt="4">
        <dgm:presLayoutVars>
          <dgm:chMax val="0"/>
          <dgm:bulletEnabled val="1"/>
        </dgm:presLayoutVars>
      </dgm:prSet>
      <dgm:spPr/>
    </dgm:pt>
    <dgm:pt modelId="{82A86982-14B7-4D24-86DE-7F4F6317E6E3}" type="pres">
      <dgm:prSet presAssocID="{E7DFB6D9-BFE9-47C0-8ED2-26F560AE81A7}" presName="spacer" presStyleCnt="0"/>
      <dgm:spPr/>
    </dgm:pt>
    <dgm:pt modelId="{6C551365-0E35-4DE3-B8F3-7AB27E34832B}" type="pres">
      <dgm:prSet presAssocID="{53FECD64-2604-41C0-B260-D8B9B15A81E4}" presName="parentText" presStyleLbl="node1" presStyleIdx="1" presStyleCnt="4">
        <dgm:presLayoutVars>
          <dgm:chMax val="0"/>
          <dgm:bulletEnabled val="1"/>
        </dgm:presLayoutVars>
      </dgm:prSet>
      <dgm:spPr/>
    </dgm:pt>
    <dgm:pt modelId="{86AB8146-FE16-4D5B-9106-966E9713A21A}" type="pres">
      <dgm:prSet presAssocID="{75D316B8-E4D1-4152-AE43-6576E9AE9AE8}" presName="spacer" presStyleCnt="0"/>
      <dgm:spPr/>
    </dgm:pt>
    <dgm:pt modelId="{418FAB89-108C-48BA-A959-11354BA94B8F}" type="pres">
      <dgm:prSet presAssocID="{D0019C9D-FDBF-43CE-8401-4BC9165A92E6}" presName="parentText" presStyleLbl="node1" presStyleIdx="2" presStyleCnt="4">
        <dgm:presLayoutVars>
          <dgm:chMax val="0"/>
          <dgm:bulletEnabled val="1"/>
        </dgm:presLayoutVars>
      </dgm:prSet>
      <dgm:spPr/>
    </dgm:pt>
    <dgm:pt modelId="{DF37A55C-0DF2-40AA-AA4B-34040CFBFCED}" type="pres">
      <dgm:prSet presAssocID="{96B124E9-3088-4E67-962E-C54467A500CD}" presName="spacer" presStyleCnt="0"/>
      <dgm:spPr/>
    </dgm:pt>
    <dgm:pt modelId="{9E86934A-7E28-4D2B-9EE9-DB8E1636EEE7}" type="pres">
      <dgm:prSet presAssocID="{1CA867D6-A7D7-4E44-995B-4892F2D4AC60}" presName="parentText" presStyleLbl="node1" presStyleIdx="3" presStyleCnt="4">
        <dgm:presLayoutVars>
          <dgm:chMax val="0"/>
          <dgm:bulletEnabled val="1"/>
        </dgm:presLayoutVars>
      </dgm:prSet>
      <dgm:spPr/>
    </dgm:pt>
  </dgm:ptLst>
  <dgm:cxnLst>
    <dgm:cxn modelId="{22CA9408-A6D6-47C1-B347-8D5856FE5461}" srcId="{3995A316-5EBE-4DD8-A129-E5C7362C9493}" destId="{1CA867D6-A7D7-4E44-995B-4892F2D4AC60}" srcOrd="3" destOrd="0" parTransId="{3A7A629A-72F2-4252-8DB0-0B95EFBBB0E1}" sibTransId="{1FB7C6AA-C1E9-4CF5-A557-F3C54CBFD71D}"/>
    <dgm:cxn modelId="{967F8A10-C0EB-48CF-86D2-66117A545A89}" srcId="{3995A316-5EBE-4DD8-A129-E5C7362C9493}" destId="{53FECD64-2604-41C0-B260-D8B9B15A81E4}" srcOrd="1" destOrd="0" parTransId="{AFCEAC83-1438-40C9-91CD-817EBF28F396}" sibTransId="{75D316B8-E4D1-4152-AE43-6576E9AE9AE8}"/>
    <dgm:cxn modelId="{3B8EBA33-B8F3-42A7-AC64-0531E90B3D06}" srcId="{3995A316-5EBE-4DD8-A129-E5C7362C9493}" destId="{52F3C897-5CFD-4771-921F-7D77DE21B7A8}" srcOrd="0" destOrd="0" parTransId="{D09896D8-F3C2-464D-A970-119D9A547973}" sibTransId="{E7DFB6D9-BFE9-47C0-8ED2-26F560AE81A7}"/>
    <dgm:cxn modelId="{E3826860-EDF9-40A6-B2AF-3193DBA0C55E}" type="presOf" srcId="{1CA867D6-A7D7-4E44-995B-4892F2D4AC60}" destId="{9E86934A-7E28-4D2B-9EE9-DB8E1636EEE7}" srcOrd="0" destOrd="0" presId="urn:microsoft.com/office/officeart/2005/8/layout/vList2"/>
    <dgm:cxn modelId="{353F1441-792C-4A8F-B4D5-18AC4EA05CEE}" type="presOf" srcId="{52F3C897-5CFD-4771-921F-7D77DE21B7A8}" destId="{D5A253A6-FF77-4EF1-AACB-9897784DF1F5}" srcOrd="0" destOrd="0" presId="urn:microsoft.com/office/officeart/2005/8/layout/vList2"/>
    <dgm:cxn modelId="{757DE061-BB04-4AD5-963A-243AA19E9B6C}" type="presOf" srcId="{3995A316-5EBE-4DD8-A129-E5C7362C9493}" destId="{CDDF39A9-8BB3-44FE-A9B6-E5C2D1CE8F3C}" srcOrd="0" destOrd="0" presId="urn:microsoft.com/office/officeart/2005/8/layout/vList2"/>
    <dgm:cxn modelId="{11223648-70C9-40F0-839A-B66AF9F2F688}" type="presOf" srcId="{53FECD64-2604-41C0-B260-D8B9B15A81E4}" destId="{6C551365-0E35-4DE3-B8F3-7AB27E34832B}" srcOrd="0" destOrd="0" presId="urn:microsoft.com/office/officeart/2005/8/layout/vList2"/>
    <dgm:cxn modelId="{D1D2FF7B-2384-4317-BC79-0B982CA13E94}" type="presOf" srcId="{D0019C9D-FDBF-43CE-8401-4BC9165A92E6}" destId="{418FAB89-108C-48BA-A959-11354BA94B8F}" srcOrd="0" destOrd="0" presId="urn:microsoft.com/office/officeart/2005/8/layout/vList2"/>
    <dgm:cxn modelId="{0A5DCFE1-5BAE-401E-BBA9-C7AB1AE13A73}" srcId="{3995A316-5EBE-4DD8-A129-E5C7362C9493}" destId="{D0019C9D-FDBF-43CE-8401-4BC9165A92E6}" srcOrd="2" destOrd="0" parTransId="{9804A4F4-8222-499F-AA5F-40440870669D}" sibTransId="{96B124E9-3088-4E67-962E-C54467A500CD}"/>
    <dgm:cxn modelId="{59334453-3958-45AB-831B-E4D6F3854FF0}" type="presParOf" srcId="{CDDF39A9-8BB3-44FE-A9B6-E5C2D1CE8F3C}" destId="{D5A253A6-FF77-4EF1-AACB-9897784DF1F5}" srcOrd="0" destOrd="0" presId="urn:microsoft.com/office/officeart/2005/8/layout/vList2"/>
    <dgm:cxn modelId="{4DA27589-7993-494F-96E3-981918D7B410}" type="presParOf" srcId="{CDDF39A9-8BB3-44FE-A9B6-E5C2D1CE8F3C}" destId="{82A86982-14B7-4D24-86DE-7F4F6317E6E3}" srcOrd="1" destOrd="0" presId="urn:microsoft.com/office/officeart/2005/8/layout/vList2"/>
    <dgm:cxn modelId="{70A3A5F5-C1C4-480D-8E72-852A99EB142D}" type="presParOf" srcId="{CDDF39A9-8BB3-44FE-A9B6-E5C2D1CE8F3C}" destId="{6C551365-0E35-4DE3-B8F3-7AB27E34832B}" srcOrd="2" destOrd="0" presId="urn:microsoft.com/office/officeart/2005/8/layout/vList2"/>
    <dgm:cxn modelId="{7A8827FE-AEE8-4719-9D9C-41195619BE31}" type="presParOf" srcId="{CDDF39A9-8BB3-44FE-A9B6-E5C2D1CE8F3C}" destId="{86AB8146-FE16-4D5B-9106-966E9713A21A}" srcOrd="3" destOrd="0" presId="urn:microsoft.com/office/officeart/2005/8/layout/vList2"/>
    <dgm:cxn modelId="{4B66184E-EB5B-4F26-A99C-34A1D84F32E3}" type="presParOf" srcId="{CDDF39A9-8BB3-44FE-A9B6-E5C2D1CE8F3C}" destId="{418FAB89-108C-48BA-A959-11354BA94B8F}" srcOrd="4" destOrd="0" presId="urn:microsoft.com/office/officeart/2005/8/layout/vList2"/>
    <dgm:cxn modelId="{180516D4-DF68-469D-9C3D-8089635452B8}" type="presParOf" srcId="{CDDF39A9-8BB3-44FE-A9B6-E5C2D1CE8F3C}" destId="{DF37A55C-0DF2-40AA-AA4B-34040CFBFCED}" srcOrd="5" destOrd="0" presId="urn:microsoft.com/office/officeart/2005/8/layout/vList2"/>
    <dgm:cxn modelId="{035A07FB-7E9F-439E-A958-DE330D42169F}" type="presParOf" srcId="{CDDF39A9-8BB3-44FE-A9B6-E5C2D1CE8F3C}" destId="{9E86934A-7E28-4D2B-9EE9-DB8E1636EEE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2629D7-A14A-4AE5-8AB1-97345386D86E}"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zh-CN" altLang="en-US"/>
        </a:p>
      </dgm:t>
    </dgm:pt>
    <dgm:pt modelId="{AF382DA2-62F2-4A23-A2FE-1AE4E6B1E789}">
      <dgm:prSet custT="1"/>
      <dgm:spPr/>
      <dgm:t>
        <a:bodyPr/>
        <a:lstStyle/>
        <a:p>
          <a:pPr algn="ctr" rtl="0"/>
          <a:r>
            <a:rPr lang="zh-CN" altLang="en-US" sz="2400" dirty="0">
              <a:latin typeface="黑体" pitchFamily="49" charset="-122"/>
              <a:ea typeface="黑体" pitchFamily="49" charset="-122"/>
            </a:rPr>
            <a:t>需求并未真正“运行”</a:t>
          </a:r>
        </a:p>
      </dgm:t>
    </dgm:pt>
    <dgm:pt modelId="{41B68CA9-2C4E-4C36-B719-270D655A658B}" type="parTrans" cxnId="{6ADD8FB3-304A-4505-A718-737533D9F549}">
      <dgm:prSet/>
      <dgm:spPr/>
      <dgm:t>
        <a:bodyPr/>
        <a:lstStyle/>
        <a:p>
          <a:endParaRPr lang="zh-CN" altLang="en-US"/>
        </a:p>
      </dgm:t>
    </dgm:pt>
    <dgm:pt modelId="{DB093E2E-5596-433F-8F51-7C241E579286}" type="sibTrans" cxnId="{6ADD8FB3-304A-4505-A718-737533D9F549}">
      <dgm:prSet/>
      <dgm:spPr/>
      <dgm:t>
        <a:bodyPr/>
        <a:lstStyle/>
        <a:p>
          <a:endParaRPr lang="zh-CN" altLang="en-US"/>
        </a:p>
      </dgm:t>
    </dgm:pt>
    <dgm:pt modelId="{E1AD7FD7-05C1-4CA9-80F6-A47FF9007E38}">
      <dgm:prSet custT="1"/>
      <dgm:spPr/>
      <dgm:t>
        <a:bodyPr/>
        <a:lstStyle/>
        <a:p>
          <a:pPr algn="ctr" rtl="0"/>
          <a:r>
            <a:rPr lang="zh-CN" altLang="en-US" sz="2400" dirty="0">
              <a:latin typeface="黑体" pitchFamily="49" charset="-122"/>
              <a:ea typeface="黑体" pitchFamily="49" charset="-122"/>
            </a:rPr>
            <a:t>测试数据的生成靠手工</a:t>
          </a:r>
        </a:p>
      </dgm:t>
    </dgm:pt>
    <dgm:pt modelId="{30687E29-4AB3-4A6D-82DD-DD43D93098B1}" type="parTrans" cxnId="{ABAA696E-7570-4817-BEFE-F5E33282DD60}">
      <dgm:prSet/>
      <dgm:spPr/>
      <dgm:t>
        <a:bodyPr/>
        <a:lstStyle/>
        <a:p>
          <a:endParaRPr lang="zh-CN" altLang="en-US"/>
        </a:p>
      </dgm:t>
    </dgm:pt>
    <dgm:pt modelId="{CAF25DC8-B853-4645-8642-062C6487BF73}" type="sibTrans" cxnId="{ABAA696E-7570-4817-BEFE-F5E33282DD60}">
      <dgm:prSet/>
      <dgm:spPr/>
      <dgm:t>
        <a:bodyPr/>
        <a:lstStyle/>
        <a:p>
          <a:endParaRPr lang="zh-CN" altLang="en-US"/>
        </a:p>
      </dgm:t>
    </dgm:pt>
    <dgm:pt modelId="{73370394-4EFC-4DD9-AB85-DE1444D88A4B}">
      <dgm:prSet custT="1"/>
      <dgm:spPr/>
      <dgm:t>
        <a:bodyPr/>
        <a:lstStyle/>
        <a:p>
          <a:pPr algn="ctr" rtl="0"/>
          <a:r>
            <a:rPr lang="zh-CN" altLang="en-US" sz="2400" dirty="0">
              <a:latin typeface="黑体" pitchFamily="49" charset="-122"/>
              <a:ea typeface="黑体" pitchFamily="49" charset="-122"/>
            </a:rPr>
            <a:t>测试结果分析靠手工</a:t>
          </a:r>
        </a:p>
      </dgm:t>
    </dgm:pt>
    <dgm:pt modelId="{9B082713-02BA-45AC-945B-B15546D61F2C}" type="parTrans" cxnId="{999D3710-CEA7-4E7E-AF11-CD7229DB4F28}">
      <dgm:prSet/>
      <dgm:spPr/>
      <dgm:t>
        <a:bodyPr/>
        <a:lstStyle/>
        <a:p>
          <a:endParaRPr lang="zh-CN" altLang="en-US"/>
        </a:p>
      </dgm:t>
    </dgm:pt>
    <dgm:pt modelId="{28F0D851-BF4D-4138-B30C-9DA6BE0DC077}" type="sibTrans" cxnId="{999D3710-CEA7-4E7E-AF11-CD7229DB4F28}">
      <dgm:prSet/>
      <dgm:spPr/>
      <dgm:t>
        <a:bodyPr/>
        <a:lstStyle/>
        <a:p>
          <a:endParaRPr lang="zh-CN" altLang="en-US"/>
        </a:p>
      </dgm:t>
    </dgm:pt>
    <dgm:pt modelId="{0AC533D8-4508-4424-8E6A-DDC341770226}" type="pres">
      <dgm:prSet presAssocID="{032629D7-A14A-4AE5-8AB1-97345386D86E}" presName="linear" presStyleCnt="0">
        <dgm:presLayoutVars>
          <dgm:animLvl val="lvl"/>
          <dgm:resizeHandles val="exact"/>
        </dgm:presLayoutVars>
      </dgm:prSet>
      <dgm:spPr/>
    </dgm:pt>
    <dgm:pt modelId="{315E4FE6-3613-4646-ABA8-5E4B51EB2B41}" type="pres">
      <dgm:prSet presAssocID="{AF382DA2-62F2-4A23-A2FE-1AE4E6B1E789}" presName="parentText" presStyleLbl="node1" presStyleIdx="0" presStyleCnt="3">
        <dgm:presLayoutVars>
          <dgm:chMax val="0"/>
          <dgm:bulletEnabled val="1"/>
        </dgm:presLayoutVars>
      </dgm:prSet>
      <dgm:spPr/>
    </dgm:pt>
    <dgm:pt modelId="{A819EA79-63E2-482A-8476-443D6A7E5AD0}" type="pres">
      <dgm:prSet presAssocID="{DB093E2E-5596-433F-8F51-7C241E579286}" presName="spacer" presStyleCnt="0"/>
      <dgm:spPr/>
    </dgm:pt>
    <dgm:pt modelId="{5CD6D676-45A5-4EB2-8B2C-9703DF8810A5}" type="pres">
      <dgm:prSet presAssocID="{E1AD7FD7-05C1-4CA9-80F6-A47FF9007E38}" presName="parentText" presStyleLbl="node1" presStyleIdx="1" presStyleCnt="3">
        <dgm:presLayoutVars>
          <dgm:chMax val="0"/>
          <dgm:bulletEnabled val="1"/>
        </dgm:presLayoutVars>
      </dgm:prSet>
      <dgm:spPr/>
    </dgm:pt>
    <dgm:pt modelId="{0BADA518-FE0A-464E-9249-B9F7128F41B9}" type="pres">
      <dgm:prSet presAssocID="{CAF25DC8-B853-4645-8642-062C6487BF73}" presName="spacer" presStyleCnt="0"/>
      <dgm:spPr/>
    </dgm:pt>
    <dgm:pt modelId="{F8306837-DFC6-4CB9-A9A4-99C9991C395B}" type="pres">
      <dgm:prSet presAssocID="{73370394-4EFC-4DD9-AB85-DE1444D88A4B}" presName="parentText" presStyleLbl="node1" presStyleIdx="2" presStyleCnt="3">
        <dgm:presLayoutVars>
          <dgm:chMax val="0"/>
          <dgm:bulletEnabled val="1"/>
        </dgm:presLayoutVars>
      </dgm:prSet>
      <dgm:spPr/>
    </dgm:pt>
  </dgm:ptLst>
  <dgm:cxnLst>
    <dgm:cxn modelId="{999D3710-CEA7-4E7E-AF11-CD7229DB4F28}" srcId="{032629D7-A14A-4AE5-8AB1-97345386D86E}" destId="{73370394-4EFC-4DD9-AB85-DE1444D88A4B}" srcOrd="2" destOrd="0" parTransId="{9B082713-02BA-45AC-945B-B15546D61F2C}" sibTransId="{28F0D851-BF4D-4138-B30C-9DA6BE0DC077}"/>
    <dgm:cxn modelId="{73532612-45EE-437E-B6B9-10B80EA78BE5}" type="presOf" srcId="{AF382DA2-62F2-4A23-A2FE-1AE4E6B1E789}" destId="{315E4FE6-3613-4646-ABA8-5E4B51EB2B41}" srcOrd="0" destOrd="0" presId="urn:microsoft.com/office/officeart/2005/8/layout/vList2"/>
    <dgm:cxn modelId="{DCC25833-1F79-40ED-A70E-CCD9AF4F5A39}" type="presOf" srcId="{E1AD7FD7-05C1-4CA9-80F6-A47FF9007E38}" destId="{5CD6D676-45A5-4EB2-8B2C-9703DF8810A5}" srcOrd="0" destOrd="0" presId="urn:microsoft.com/office/officeart/2005/8/layout/vList2"/>
    <dgm:cxn modelId="{42D8DB39-FD5D-4483-BCA8-830B09C3DE74}" type="presOf" srcId="{032629D7-A14A-4AE5-8AB1-97345386D86E}" destId="{0AC533D8-4508-4424-8E6A-DDC341770226}" srcOrd="0" destOrd="0" presId="urn:microsoft.com/office/officeart/2005/8/layout/vList2"/>
    <dgm:cxn modelId="{ABAA696E-7570-4817-BEFE-F5E33282DD60}" srcId="{032629D7-A14A-4AE5-8AB1-97345386D86E}" destId="{E1AD7FD7-05C1-4CA9-80F6-A47FF9007E38}" srcOrd="1" destOrd="0" parTransId="{30687E29-4AB3-4A6D-82DD-DD43D93098B1}" sibTransId="{CAF25DC8-B853-4645-8642-062C6487BF73}"/>
    <dgm:cxn modelId="{6ADD8FB3-304A-4505-A718-737533D9F549}" srcId="{032629D7-A14A-4AE5-8AB1-97345386D86E}" destId="{AF382DA2-62F2-4A23-A2FE-1AE4E6B1E789}" srcOrd="0" destOrd="0" parTransId="{41B68CA9-2C4E-4C36-B719-270D655A658B}" sibTransId="{DB093E2E-5596-433F-8F51-7C241E579286}"/>
    <dgm:cxn modelId="{23F8BCF5-EA50-4F8D-81A5-970D80EBE306}" type="presOf" srcId="{73370394-4EFC-4DD9-AB85-DE1444D88A4B}" destId="{F8306837-DFC6-4CB9-A9A4-99C9991C395B}" srcOrd="0" destOrd="0" presId="urn:microsoft.com/office/officeart/2005/8/layout/vList2"/>
    <dgm:cxn modelId="{3DA4FA18-5FFA-4D1A-BF4F-42C03E12AD28}" type="presParOf" srcId="{0AC533D8-4508-4424-8E6A-DDC341770226}" destId="{315E4FE6-3613-4646-ABA8-5E4B51EB2B41}" srcOrd="0" destOrd="0" presId="urn:microsoft.com/office/officeart/2005/8/layout/vList2"/>
    <dgm:cxn modelId="{4E363675-CBE1-4800-B135-BDB7106453DC}" type="presParOf" srcId="{0AC533D8-4508-4424-8E6A-DDC341770226}" destId="{A819EA79-63E2-482A-8476-443D6A7E5AD0}" srcOrd="1" destOrd="0" presId="urn:microsoft.com/office/officeart/2005/8/layout/vList2"/>
    <dgm:cxn modelId="{95330686-273D-4078-9536-9F27CABC9EEE}" type="presParOf" srcId="{0AC533D8-4508-4424-8E6A-DDC341770226}" destId="{5CD6D676-45A5-4EB2-8B2C-9703DF8810A5}" srcOrd="2" destOrd="0" presId="urn:microsoft.com/office/officeart/2005/8/layout/vList2"/>
    <dgm:cxn modelId="{EDD27A0B-B188-4779-AAE6-19CCB4095F8A}" type="presParOf" srcId="{0AC533D8-4508-4424-8E6A-DDC341770226}" destId="{0BADA518-FE0A-464E-9249-B9F7128F41B9}" srcOrd="3" destOrd="0" presId="urn:microsoft.com/office/officeart/2005/8/layout/vList2"/>
    <dgm:cxn modelId="{37D468D7-71A9-4934-B61C-3721E6846A2D}" type="presParOf" srcId="{0AC533D8-4508-4424-8E6A-DDC341770226}" destId="{F8306837-DFC6-4CB9-A9A4-99C9991C395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89783-DDE7-4814-A41E-2374D5F79E51}">
      <dsp:nvSpPr>
        <dsp:cNvPr id="0" name=""/>
        <dsp:cNvSpPr/>
      </dsp:nvSpPr>
      <dsp:spPr>
        <a:xfrm>
          <a:off x="685800" y="0"/>
          <a:ext cx="3752194" cy="3752194"/>
        </a:xfrm>
        <a:prstGeom prst="diamond">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51B08-0515-4032-ABA6-4410CD9E9234}">
      <dsp:nvSpPr>
        <dsp:cNvPr id="0" name=""/>
        <dsp:cNvSpPr/>
      </dsp:nvSpPr>
      <dsp:spPr>
        <a:xfrm>
          <a:off x="1042259" y="356458"/>
          <a:ext cx="1463355" cy="146335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latin typeface="黑体" pitchFamily="49" charset="-122"/>
              <a:ea typeface="黑体" pitchFamily="49" charset="-122"/>
            </a:rPr>
            <a:t>人员结构</a:t>
          </a:r>
        </a:p>
      </dsp:txBody>
      <dsp:txXfrm>
        <a:off x="1113694" y="427893"/>
        <a:ext cx="1320485" cy="1320485"/>
      </dsp:txXfrm>
    </dsp:sp>
    <dsp:sp modelId="{F7EA5125-D8A1-4FBD-93FA-AE7274D04A7B}">
      <dsp:nvSpPr>
        <dsp:cNvPr id="0" name=""/>
        <dsp:cNvSpPr/>
      </dsp:nvSpPr>
      <dsp:spPr>
        <a:xfrm>
          <a:off x="2618180" y="356458"/>
          <a:ext cx="1463355" cy="146335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latin typeface="黑体" pitchFamily="49" charset="-122"/>
              <a:ea typeface="黑体" pitchFamily="49" charset="-122"/>
            </a:rPr>
            <a:t>活动规划</a:t>
          </a:r>
        </a:p>
      </dsp:txBody>
      <dsp:txXfrm>
        <a:off x="2689615" y="427893"/>
        <a:ext cx="1320485" cy="1320485"/>
      </dsp:txXfrm>
    </dsp:sp>
    <dsp:sp modelId="{C21532A0-FDC6-456E-A0EE-916A69B417BF}">
      <dsp:nvSpPr>
        <dsp:cNvPr id="0" name=""/>
        <dsp:cNvSpPr/>
      </dsp:nvSpPr>
      <dsp:spPr>
        <a:xfrm>
          <a:off x="1042259" y="1932379"/>
          <a:ext cx="1463355" cy="146335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latin typeface="黑体" pitchFamily="49" charset="-122"/>
              <a:ea typeface="黑体" pitchFamily="49" charset="-122"/>
            </a:rPr>
            <a:t>实施流程</a:t>
          </a:r>
        </a:p>
      </dsp:txBody>
      <dsp:txXfrm>
        <a:off x="1113694" y="2003814"/>
        <a:ext cx="1320485" cy="1320485"/>
      </dsp:txXfrm>
    </dsp:sp>
    <dsp:sp modelId="{85DF0CBE-81F5-450F-95D9-EC44C308B7CC}">
      <dsp:nvSpPr>
        <dsp:cNvPr id="0" name=""/>
        <dsp:cNvSpPr/>
      </dsp:nvSpPr>
      <dsp:spPr>
        <a:xfrm>
          <a:off x="2618180" y="1932379"/>
          <a:ext cx="1463355" cy="146335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zh-CN" altLang="en-US" sz="2200" kern="1200" dirty="0">
              <a:latin typeface="黑体" pitchFamily="49" charset="-122"/>
              <a:ea typeface="黑体" pitchFamily="49" charset="-122"/>
            </a:rPr>
            <a:t>判定依据</a:t>
          </a:r>
        </a:p>
      </dsp:txBody>
      <dsp:txXfrm>
        <a:off x="2689615" y="2003814"/>
        <a:ext cx="1320485" cy="1320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253A6-FF77-4EF1-AACB-9897784DF1F5}">
      <dsp:nvSpPr>
        <dsp:cNvPr id="0" name=""/>
        <dsp:cNvSpPr/>
      </dsp:nvSpPr>
      <dsp:spPr>
        <a:xfrm>
          <a:off x="0" y="1369"/>
          <a:ext cx="4792721" cy="55165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latin typeface="黑体" pitchFamily="49" charset="-122"/>
              <a:ea typeface="黑体" pitchFamily="49" charset="-122"/>
            </a:rPr>
            <a:t>需求文档的撰写者</a:t>
          </a:r>
        </a:p>
      </dsp:txBody>
      <dsp:txXfrm>
        <a:off x="26930" y="28299"/>
        <a:ext cx="4738861" cy="497795"/>
      </dsp:txXfrm>
    </dsp:sp>
    <dsp:sp modelId="{6C551365-0E35-4DE3-B8F3-7AB27E34832B}">
      <dsp:nvSpPr>
        <dsp:cNvPr id="0" name=""/>
        <dsp:cNvSpPr/>
      </dsp:nvSpPr>
      <dsp:spPr>
        <a:xfrm>
          <a:off x="0" y="619264"/>
          <a:ext cx="4792721" cy="55165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latin typeface="黑体" pitchFamily="49" charset="-122"/>
              <a:ea typeface="黑体" pitchFamily="49" charset="-122"/>
            </a:rPr>
            <a:t>需求文档来源产物的构建者</a:t>
          </a:r>
        </a:p>
      </dsp:txBody>
      <dsp:txXfrm>
        <a:off x="26930" y="646194"/>
        <a:ext cx="4738861" cy="497795"/>
      </dsp:txXfrm>
    </dsp:sp>
    <dsp:sp modelId="{418FAB89-108C-48BA-A959-11354BA94B8F}">
      <dsp:nvSpPr>
        <dsp:cNvPr id="0" name=""/>
        <dsp:cNvSpPr/>
      </dsp:nvSpPr>
      <dsp:spPr>
        <a:xfrm>
          <a:off x="0" y="1237159"/>
          <a:ext cx="4792721" cy="55165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latin typeface="黑体" pitchFamily="49" charset="-122"/>
              <a:ea typeface="黑体" pitchFamily="49" charset="-122"/>
            </a:rPr>
            <a:t>需求文档的后继使用者</a:t>
          </a:r>
        </a:p>
      </dsp:txBody>
      <dsp:txXfrm>
        <a:off x="26930" y="1264089"/>
        <a:ext cx="4738861" cy="497795"/>
      </dsp:txXfrm>
    </dsp:sp>
    <dsp:sp modelId="{9E86934A-7E28-4D2B-9EE9-DB8E1636EEE7}">
      <dsp:nvSpPr>
        <dsp:cNvPr id="0" name=""/>
        <dsp:cNvSpPr/>
      </dsp:nvSpPr>
      <dsp:spPr>
        <a:xfrm>
          <a:off x="0" y="1855055"/>
          <a:ext cx="4792721" cy="551655"/>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latin typeface="黑体" pitchFamily="49" charset="-122"/>
              <a:ea typeface="黑体" pitchFamily="49" charset="-122"/>
            </a:rPr>
            <a:t>与需求文档构建过程发生交互的人员 </a:t>
          </a:r>
        </a:p>
      </dsp:txBody>
      <dsp:txXfrm>
        <a:off x="26930" y="1881985"/>
        <a:ext cx="4738861" cy="497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E4FE6-3613-4646-ABA8-5E4B51EB2B41}">
      <dsp:nvSpPr>
        <dsp:cNvPr id="0" name=""/>
        <dsp:cNvSpPr/>
      </dsp:nvSpPr>
      <dsp:spPr>
        <a:xfrm>
          <a:off x="0" y="14821"/>
          <a:ext cx="4106918" cy="6739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latin typeface="黑体" pitchFamily="49" charset="-122"/>
              <a:ea typeface="黑体" pitchFamily="49" charset="-122"/>
            </a:rPr>
            <a:t>需求并未真正“运行”</a:t>
          </a:r>
        </a:p>
      </dsp:txBody>
      <dsp:txXfrm>
        <a:off x="32898" y="47719"/>
        <a:ext cx="4041122" cy="608124"/>
      </dsp:txXfrm>
    </dsp:sp>
    <dsp:sp modelId="{5CD6D676-45A5-4EB2-8B2C-9703DF8810A5}">
      <dsp:nvSpPr>
        <dsp:cNvPr id="0" name=""/>
        <dsp:cNvSpPr/>
      </dsp:nvSpPr>
      <dsp:spPr>
        <a:xfrm>
          <a:off x="0" y="792422"/>
          <a:ext cx="4106918" cy="6739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latin typeface="黑体" pitchFamily="49" charset="-122"/>
              <a:ea typeface="黑体" pitchFamily="49" charset="-122"/>
            </a:rPr>
            <a:t>测试数据的生成靠手工</a:t>
          </a:r>
        </a:p>
      </dsp:txBody>
      <dsp:txXfrm>
        <a:off x="32898" y="825320"/>
        <a:ext cx="4041122" cy="608124"/>
      </dsp:txXfrm>
    </dsp:sp>
    <dsp:sp modelId="{F8306837-DFC6-4CB9-A9A4-99C9991C395B}">
      <dsp:nvSpPr>
        <dsp:cNvPr id="0" name=""/>
        <dsp:cNvSpPr/>
      </dsp:nvSpPr>
      <dsp:spPr>
        <a:xfrm>
          <a:off x="0" y="1570022"/>
          <a:ext cx="4106918" cy="6739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latin typeface="黑体" pitchFamily="49" charset="-122"/>
              <a:ea typeface="黑体" pitchFamily="49" charset="-122"/>
            </a:rPr>
            <a:t>测试结果分析靠手工</a:t>
          </a:r>
        </a:p>
      </dsp:txBody>
      <dsp:txXfrm>
        <a:off x="32898" y="1602920"/>
        <a:ext cx="4041122" cy="608124"/>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9853-F423-439B-BCBF-36F625D3DBE7}" type="datetimeFigureOut">
              <a:rPr lang="zh-CN" altLang="en-US" smtClean="0"/>
              <a:t>2021-04-26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1E6206-BDE5-4065-9057-FBCEE5A2C778}" type="slidenum">
              <a:rPr lang="zh-CN" altLang="en-US" smtClean="0"/>
              <a:t>‹#›</a:t>
            </a:fld>
            <a:endParaRPr lang="zh-CN" altLang="en-US"/>
          </a:p>
        </p:txBody>
      </p:sp>
    </p:spTree>
    <p:extLst>
      <p:ext uri="{BB962C8B-B14F-4D97-AF65-F5344CB8AC3E}">
        <p14:creationId xmlns:p14="http://schemas.microsoft.com/office/powerpoint/2010/main" val="3051242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556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2923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0" y="3227832"/>
            <a:ext cx="2286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81000" y="263525"/>
            <a:ext cx="7804150" cy="1108075"/>
          </a:xfrm>
        </p:spPr>
        <p:txBody>
          <a:bodyPr/>
          <a:lstStyle/>
          <a:p>
            <a:r>
              <a:rPr lang="zh-CN" altLang="en-US"/>
              <a:t>单击此处编辑母版标题样式</a:t>
            </a:r>
          </a:p>
        </p:txBody>
      </p:sp>
    </p:spTree>
    <p:extLst>
      <p:ext uri="{BB962C8B-B14F-4D97-AF65-F5344CB8AC3E}">
        <p14:creationId xmlns:p14="http://schemas.microsoft.com/office/powerpoint/2010/main" val="316437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97197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2374490" y="1181451"/>
            <a:ext cx="4454013" cy="4495104"/>
          </a:xfrm>
          <a:prstGeom prst="ellipse">
            <a:avLst/>
          </a:prstGeom>
        </p:spPr>
      </p:pic>
    </p:spTree>
    <p:extLst>
      <p:ext uri="{BB962C8B-B14F-4D97-AF65-F5344CB8AC3E}">
        <p14:creationId xmlns:p14="http://schemas.microsoft.com/office/powerpoint/2010/main" val="1872364496"/>
      </p:ext>
    </p:extLst>
  </p:cSld>
  <p:clrMapOvr>
    <a:masterClrMapping/>
  </p:clrMapOvr>
  <p:extLst mod="1">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714341" y="-12700"/>
            <a:ext cx="7869735" cy="6858001"/>
          </a:xfrm>
          <a:prstGeom prst="rect">
            <a:avLst/>
          </a:prstGeom>
        </p:spPr>
      </p:pic>
    </p:spTree>
    <p:extLst>
      <p:ext uri="{BB962C8B-B14F-4D97-AF65-F5344CB8AC3E}">
        <p14:creationId xmlns:p14="http://schemas.microsoft.com/office/powerpoint/2010/main" val="4108975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6011443" y="-12700"/>
            <a:ext cx="3142082" cy="6858000"/>
          </a:xfrm>
          <a:prstGeom prst="rect">
            <a:avLst/>
          </a:prstGeom>
        </p:spPr>
      </p:pic>
    </p:spTree>
    <p:extLst>
      <p:ext uri="{BB962C8B-B14F-4D97-AF65-F5344CB8AC3E}">
        <p14:creationId xmlns:p14="http://schemas.microsoft.com/office/powerpoint/2010/main" val="2450075595"/>
      </p:ext>
    </p:extLst>
  </p:cSld>
  <p:clrMapOvr>
    <a:masterClrMapping/>
  </p:clrMapOvr>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3142082" cy="6858000"/>
          </a:xfrm>
          <a:prstGeom prst="rect">
            <a:avLst/>
          </a:prstGeom>
        </p:spPr>
      </p:pic>
    </p:spTree>
    <p:extLst>
      <p:ext uri="{BB962C8B-B14F-4D97-AF65-F5344CB8AC3E}">
        <p14:creationId xmlns:p14="http://schemas.microsoft.com/office/powerpoint/2010/main" val="508101870"/>
      </p:ext>
    </p:extLst>
  </p:cSld>
  <p:clrMapOvr>
    <a:masterClrMapping/>
  </p:clrMapOvr>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5804409" y="1"/>
            <a:ext cx="3339591" cy="6862813"/>
          </a:xfrm>
          <a:prstGeom prst="rect">
            <a:avLst/>
          </a:prstGeom>
        </p:spPr>
      </p:pic>
    </p:spTree>
    <p:extLst>
      <p:ext uri="{BB962C8B-B14F-4D97-AF65-F5344CB8AC3E}">
        <p14:creationId xmlns:p14="http://schemas.microsoft.com/office/powerpoint/2010/main" val="2075327413"/>
      </p:ext>
    </p:extLst>
  </p:cSld>
  <p:clrMapOvr>
    <a:masterClrMapping/>
  </p:clrMapOvr>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494253" y="258234"/>
            <a:ext cx="3651088" cy="529569"/>
          </a:xfrm>
          <a:prstGeom prst="rect">
            <a:avLst/>
          </a:prstGeom>
          <a:ln w="12700" cmpd="sng">
            <a:solidFill>
              <a:schemeClr val="tx1"/>
            </a:solidFill>
          </a:ln>
        </p:spPr>
        <p:txBody>
          <a:bodyPr vert="horz" anchor="ctr"/>
          <a:lstStyle>
            <a:lvl1pPr marL="0" indent="0" algn="l">
              <a:buNone/>
              <a:defRPr sz="2400" b="1">
                <a:latin typeface="Segoe UI Light" charset="0"/>
                <a:ea typeface="Segoe UI Light" charset="0"/>
                <a:cs typeface="Segoe UI Light"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8539944" y="171547"/>
            <a:ext cx="604056" cy="616255"/>
          </a:xfrm>
          <a:prstGeom prst="rect">
            <a:avLst/>
          </a:prstGeom>
          <a:solidFill>
            <a:schemeClr val="tx1"/>
          </a:solidFill>
        </p:spPr>
        <p:txBody>
          <a:bodyPr vert="horz" anchor="ctr"/>
          <a:lstStyle>
            <a:lvl1pPr marL="0" indent="0" algn="ctr">
              <a:buNone/>
              <a:defRPr sz="2400" b="1">
                <a:solidFill>
                  <a:srgbClr val="FFFFFF"/>
                </a:solidFill>
                <a:latin typeface="Segoe UI Light" charset="0"/>
                <a:ea typeface="Segoe UI Light" charset="0"/>
                <a:cs typeface="Segoe UI Light"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282576" y="5989475"/>
            <a:ext cx="1470025" cy="533400"/>
          </a:xfrm>
          <a:prstGeom prst="rect">
            <a:avLst/>
          </a:prstGeom>
        </p:spPr>
        <p:txBody>
          <a:bodyPr vert="horz" anchor="ctr"/>
          <a:lstStyle>
            <a:lvl1pPr marL="0" indent="0" algn="ctr">
              <a:buNone/>
              <a:defRPr sz="1600" b="1">
                <a:latin typeface="Segoe UI Light" charset="0"/>
                <a:ea typeface="Segoe UI Light" charset="0"/>
                <a:cs typeface="Segoe UI Light"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330452"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330453" y="182446"/>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330453" y="759873"/>
            <a:ext cx="646331" cy="369332"/>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1929442" y="759874"/>
            <a:ext cx="1051501" cy="3733330"/>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3114758" y="759874"/>
            <a:ext cx="5305759" cy="4506555"/>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charset="0"/>
                <a:ea typeface="Segoe UI Light" charset="0"/>
                <a:cs typeface="Segoe UI Light" charset="0"/>
              </a:rPr>
              <a:t>Segoe UI</a:t>
            </a:r>
            <a:endParaRPr lang="zh-CN" altLang="en-US" sz="1400" dirty="0">
              <a:solidFill>
                <a:srgbClr val="FFFFFF"/>
              </a:solidFill>
              <a:latin typeface="Segoe UI Light" charset="0"/>
              <a:ea typeface="Segoe UI Light" charset="0"/>
              <a:cs typeface="Segoe UI Light" charset="0"/>
            </a:endParaRPr>
          </a:p>
          <a:p>
            <a:pPr>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330453" y="182446"/>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79" r:id="rId3"/>
    <p:sldLayoutId id="2147483680" r:id="rId4"/>
    <p:sldLayoutId id="2147483681" r:id="rId5"/>
    <p:sldLayoutId id="2147483682" r:id="rId6"/>
    <p:sldLayoutId id="2147483662" r:id="rId7"/>
    <p:sldLayoutId id="2147483664" r:id="rId8"/>
    <p:sldLayoutId id="2147483663" r:id="rId9"/>
    <p:sldLayoutId id="2147483665"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emf"/><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file:///F:\&#32554;&#32769;&#24072;PPT&#32654;&#21270;\&#32654;&#21270;PPT\&#32472;&#22270;15\Drawing\~&#39029;-1\Sheet.1" TargetMode="External"/><Relationship Id="rId7" Type="http://schemas.openxmlformats.org/officeDocument/2006/relationships/oleObject" Target="file:///F:\&#32554;&#32769;&#24072;PPT&#32654;&#21270;\&#32654;&#21270;PPT\&#32472;&#22270;15\Drawing\~&#39029;-1\Sheet.3" TargetMode="Externa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oleObject" Target="file:///F:\&#32554;&#32769;&#24072;PPT&#32654;&#21270;\&#32654;&#21270;PPT\&#32472;&#22270;15\Drawing\~&#39029;-1\Sheet.2" TargetMode="External"/><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file:///F:\&#32554;&#32769;&#24072;PPT&#32654;&#21270;\2018&#25945;&#23398;&#31454;&#36187;2\&#32472;&#22270;15\Drawing\~&#39029;-1\Sheet.1"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内容占位符 2">
            <a:extLst>
              <a:ext uri="{FF2B5EF4-FFF2-40B4-BE49-F238E27FC236}">
                <a16:creationId xmlns:a16="http://schemas.microsoft.com/office/drawing/2014/main" id="{140629A3-E493-4A40-8CD3-66328A682F93}"/>
              </a:ext>
            </a:extLst>
          </p:cNvPr>
          <p:cNvSpPr>
            <a:spLocks noGrp="1" noChangeArrowheads="1"/>
          </p:cNvSpPr>
          <p:nvPr>
            <p:ph idx="4294967295"/>
          </p:nvPr>
        </p:nvSpPr>
        <p:spPr>
          <a:xfrm>
            <a:off x="641350" y="1438307"/>
            <a:ext cx="7861300" cy="4130675"/>
          </a:xfrm>
        </p:spPr>
        <p:txBody>
          <a:bodyPr/>
          <a:lstStyle/>
          <a:p>
            <a:pPr>
              <a:buClr>
                <a:schemeClr val="accent2"/>
              </a:buClr>
              <a:buFont typeface="Wingdings" panose="05000000000000000000" pitchFamily="2" charset="2"/>
              <a:buChar char="u"/>
            </a:pPr>
            <a:endParaRPr lang="zh-CN" altLang="en-US" dirty="0">
              <a:latin typeface="Times New Roman" panose="02020603050405020304" pitchFamily="18" charset="0"/>
              <a:ea typeface="宋体" panose="02010600030101010101" pitchFamily="2" charset="-122"/>
              <a:sym typeface="Times New Roman" panose="02020603050405020304" pitchFamily="18" charset="0"/>
            </a:endParaRPr>
          </a:p>
          <a:p>
            <a:pPr marL="0" indent="0" algn="ctr">
              <a:buClr>
                <a:schemeClr val="accent2"/>
              </a:buClr>
              <a:buNone/>
            </a:pPr>
            <a:r>
              <a:rPr lang="zh-CN" altLang="en-US" sz="3200" b="1" dirty="0">
                <a:latin typeface="微软雅黑" panose="020B0503020204020204" pitchFamily="34" charset="-122"/>
                <a:ea typeface="微软雅黑" panose="020B0503020204020204" pitchFamily="34" charset="-122"/>
                <a:sym typeface="Times New Roman" panose="02020603050405020304" pitchFamily="18" charset="0"/>
              </a:rPr>
              <a:t>需求的确认与验证</a:t>
            </a:r>
          </a:p>
          <a:p>
            <a:pPr algn="ctr">
              <a:buClr>
                <a:schemeClr val="accent2"/>
              </a:buClr>
              <a:buFont typeface="Zapf Dingbats" charset="0"/>
              <a:buNone/>
            </a:pPr>
            <a:endParaRPr lang="en-US" altLang="zh-CN" sz="3200" b="1" dirty="0">
              <a:latin typeface="Times New Roman" panose="02020603050405020304" pitchFamily="18" charset="0"/>
              <a:ea typeface="宋体" panose="02010600030101010101" pitchFamily="2" charset="-122"/>
              <a:sym typeface="Times New Roman" panose="02020603050405020304" pitchFamily="18" charset="0"/>
            </a:endParaRPr>
          </a:p>
          <a:p>
            <a:pPr algn="ctr">
              <a:buClr>
                <a:schemeClr val="accent2"/>
              </a:buClr>
              <a:buFont typeface="Zapf Dingbats" charset="0"/>
              <a:buNone/>
            </a:pPr>
            <a:r>
              <a:rPr lang="en-US" altLang="zh-CN" sz="3200" b="1" dirty="0">
                <a:latin typeface="Times New Roman" panose="02020603050405020304" pitchFamily="18" charset="0"/>
                <a:ea typeface="宋体" panose="02010600030101010101" pitchFamily="2" charset="-122"/>
                <a:sym typeface="Times New Roman" panose="02020603050405020304" pitchFamily="18" charset="0"/>
              </a:rPr>
              <a:t> Requirements</a:t>
            </a:r>
            <a:r>
              <a:rPr lang="zh-CN" altLang="en-US" sz="3200" b="1" dirty="0">
                <a:latin typeface="Times New Roman" panose="02020603050405020304" pitchFamily="18" charset="0"/>
                <a:ea typeface="宋体" panose="02010600030101010101" pitchFamily="2" charset="-122"/>
                <a:sym typeface="Times New Roman" panose="02020603050405020304" pitchFamily="18" charset="0"/>
              </a:rPr>
              <a:t>  </a:t>
            </a:r>
            <a:r>
              <a:rPr lang="en-US" altLang="zh-CN" sz="3200" b="1" dirty="0">
                <a:latin typeface="Times New Roman" panose="02020603050405020304" pitchFamily="18" charset="0"/>
                <a:ea typeface="宋体" panose="02010600030101010101" pitchFamily="2" charset="-122"/>
                <a:sym typeface="Times New Roman" panose="02020603050405020304" pitchFamily="18" charset="0"/>
              </a:rPr>
              <a:t>V&amp;V</a:t>
            </a:r>
            <a:endParaRPr lang="zh-CN" altLang="en-US" sz="3200" b="1" dirty="0">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847023" y="1994205"/>
            <a:ext cx="4858327" cy="13254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154833" y="3538984"/>
            <a:ext cx="4550517" cy="1717393"/>
          </a:xfrm>
          <a:prstGeom prst="rect">
            <a:avLst/>
          </a:prstGeom>
        </p:spPr>
        <p:txBody>
          <a:bodyPr wrap="square">
            <a:spAutoFit/>
          </a:bodyPr>
          <a:lstStyle/>
          <a:p>
            <a:pPr marL="466725" lvl="1" indent="-466725" algn="just">
              <a:lnSpc>
                <a:spcPct val="120000"/>
              </a:lnSpc>
              <a:buSzPct val="100000"/>
              <a:buFont typeface="Arial" pitchFamily="34" charset="0"/>
              <a:buChar char="•"/>
            </a:pPr>
            <a:r>
              <a:rPr lang="zh-CN" altLang="en-US" sz="2200" dirty="0">
                <a:latin typeface="黑体" pitchFamily="49" charset="-122"/>
                <a:ea typeface="黑体" pitchFamily="49" charset="-122"/>
                <a:sym typeface="Times New Roman" pitchFamily="18" charset="0"/>
              </a:rPr>
              <a:t>评估需求内容的复杂程度</a:t>
            </a:r>
            <a:endParaRPr lang="en-US" altLang="zh-CN" sz="2200" dirty="0">
              <a:latin typeface="黑体" pitchFamily="49" charset="-122"/>
              <a:ea typeface="黑体" pitchFamily="49" charset="-122"/>
              <a:sym typeface="Times New Roman" pitchFamily="18" charset="0"/>
            </a:endParaRPr>
          </a:p>
          <a:p>
            <a:pPr marL="466725" lvl="1" indent="-466725" algn="just">
              <a:lnSpc>
                <a:spcPct val="120000"/>
              </a:lnSpc>
              <a:buSzPct val="100000"/>
              <a:buFont typeface="Arial" pitchFamily="34" charset="0"/>
              <a:buChar char="•"/>
            </a:pPr>
            <a:r>
              <a:rPr lang="zh-CN" altLang="en-US" sz="2200" dirty="0">
                <a:latin typeface="黑体" pitchFamily="49" charset="-122"/>
                <a:ea typeface="黑体" pitchFamily="49" charset="-122"/>
                <a:sym typeface="Times New Roman" pitchFamily="18" charset="0"/>
              </a:rPr>
              <a:t>评估参与人员的能力水平</a:t>
            </a:r>
            <a:endParaRPr lang="en-US" altLang="zh-CN" sz="2200" dirty="0">
              <a:latin typeface="黑体" pitchFamily="49" charset="-122"/>
              <a:ea typeface="黑体" pitchFamily="49" charset="-122"/>
              <a:sym typeface="Times New Roman" pitchFamily="18" charset="0"/>
            </a:endParaRPr>
          </a:p>
          <a:p>
            <a:pPr marL="466725" lvl="1" indent="-466725" algn="just">
              <a:lnSpc>
                <a:spcPct val="120000"/>
              </a:lnSpc>
              <a:buSzPct val="100000"/>
              <a:buFont typeface="Arial" pitchFamily="34" charset="0"/>
              <a:buChar char="•"/>
            </a:pPr>
            <a:r>
              <a:rPr lang="zh-CN" altLang="en-US" sz="2200" dirty="0">
                <a:latin typeface="黑体" pitchFamily="49" charset="-122"/>
                <a:ea typeface="黑体" pitchFamily="49" charset="-122"/>
                <a:sym typeface="Times New Roman" pitchFamily="18" charset="0"/>
              </a:rPr>
              <a:t>决定每次审核多少量</a:t>
            </a:r>
            <a:endParaRPr lang="en-US" altLang="zh-CN" sz="2200" dirty="0">
              <a:latin typeface="黑体" pitchFamily="49" charset="-122"/>
              <a:ea typeface="黑体" pitchFamily="49" charset="-122"/>
              <a:sym typeface="Times New Roman" pitchFamily="18" charset="0"/>
            </a:endParaRPr>
          </a:p>
          <a:p>
            <a:pPr marL="466725" lvl="1" indent="-466725" algn="just">
              <a:lnSpc>
                <a:spcPct val="120000"/>
              </a:lnSpc>
              <a:buSzPct val="100000"/>
              <a:buFont typeface="Arial" pitchFamily="34" charset="0"/>
              <a:buChar char="•"/>
            </a:pPr>
            <a:r>
              <a:rPr lang="zh-CN" altLang="en-US" sz="2200" dirty="0">
                <a:latin typeface="黑体" pitchFamily="49" charset="-122"/>
                <a:ea typeface="黑体" pitchFamily="49" charset="-122"/>
                <a:sym typeface="Times New Roman" pitchFamily="18" charset="0"/>
              </a:rPr>
              <a:t>风险预期</a:t>
            </a:r>
            <a:endParaRPr lang="en-US" altLang="zh-CN" sz="2200" dirty="0">
              <a:latin typeface="黑体" pitchFamily="49" charset="-122"/>
              <a:ea typeface="黑体" pitchFamily="49" charset="-122"/>
              <a:sym typeface="Times New Roman" pitchFamily="18" charset="0"/>
            </a:endParaRPr>
          </a:p>
        </p:txBody>
      </p:sp>
      <p:sp>
        <p:nvSpPr>
          <p:cNvPr id="5" name="矩形 4"/>
          <p:cNvSpPr/>
          <p:nvPr/>
        </p:nvSpPr>
        <p:spPr>
          <a:xfrm>
            <a:off x="702018" y="3221974"/>
            <a:ext cx="1826141" cy="1175706"/>
          </a:xfrm>
          <a:prstGeom prst="rect">
            <a:avLst/>
          </a:prstGeom>
        </p:spPr>
        <p:txBody>
          <a:bodyPr wrap="none">
            <a:spAutoFit/>
          </a:bodyPr>
          <a:lstStyle/>
          <a:p>
            <a:pPr>
              <a:spcBef>
                <a:spcPct val="20000"/>
              </a:spcBef>
              <a:buClr>
                <a:schemeClr val="accent1"/>
              </a:buClr>
              <a:buSzPct val="100000"/>
            </a:pPr>
            <a:r>
              <a:rPr lang="zh-CN" altLang="en-US" sz="3200" b="1" dirty="0">
                <a:solidFill>
                  <a:srgbClr val="000000"/>
                </a:solidFill>
                <a:latin typeface="微软雅黑" pitchFamily="34" charset="-122"/>
                <a:ea typeface="微软雅黑" pitchFamily="34" charset="-122"/>
                <a:sym typeface="Times New Roman" pitchFamily="18" charset="0"/>
              </a:rPr>
              <a:t>审查之前</a:t>
            </a:r>
            <a:endParaRPr lang="en-US" altLang="zh-CN" sz="3200" b="1" dirty="0">
              <a:solidFill>
                <a:srgbClr val="000000"/>
              </a:solidFill>
              <a:latin typeface="微软雅黑" pitchFamily="34" charset="-122"/>
              <a:ea typeface="微软雅黑" pitchFamily="34" charset="-122"/>
              <a:sym typeface="Times New Roman" pitchFamily="18" charset="0"/>
            </a:endParaRPr>
          </a:p>
          <a:p>
            <a:pPr>
              <a:spcBef>
                <a:spcPct val="20000"/>
              </a:spcBef>
              <a:buClr>
                <a:schemeClr val="accent1"/>
              </a:buClr>
              <a:buSzPct val="100000"/>
            </a:pPr>
            <a:r>
              <a:rPr lang="zh-CN" altLang="en-US" sz="3200" b="1" dirty="0">
                <a:solidFill>
                  <a:srgbClr val="000000"/>
                </a:solidFill>
                <a:latin typeface="微软雅黑" pitchFamily="34" charset="-122"/>
                <a:ea typeface="微软雅黑" pitchFamily="34" charset="-122"/>
                <a:sym typeface="Times New Roman" pitchFamily="18" charset="0"/>
              </a:rPr>
              <a:t>先有规划</a:t>
            </a:r>
            <a:endParaRPr lang="en-US" altLang="zh-CN" sz="3200" b="1" dirty="0">
              <a:solidFill>
                <a:srgbClr val="000000"/>
              </a:solidFill>
              <a:latin typeface="微软雅黑" pitchFamily="34" charset="-122"/>
              <a:ea typeface="微软雅黑" pitchFamily="34" charset="-122"/>
              <a:sym typeface="Times New Roman" pitchFamily="18" charset="0"/>
            </a:endParaRPr>
          </a:p>
        </p:txBody>
      </p:sp>
      <p:sp>
        <p:nvSpPr>
          <p:cNvPr id="7" name="矩形 6"/>
          <p:cNvSpPr/>
          <p:nvPr/>
        </p:nvSpPr>
        <p:spPr>
          <a:xfrm>
            <a:off x="3901467" y="2395325"/>
            <a:ext cx="3057247" cy="523220"/>
          </a:xfrm>
          <a:prstGeom prst="rect">
            <a:avLst/>
          </a:prstGeom>
        </p:spPr>
        <p:txBody>
          <a:bodyPr wrap="none">
            <a:spAutoFit/>
          </a:bodyPr>
          <a:lstStyle/>
          <a:p>
            <a:pPr algn="ctr">
              <a:buFont typeface="Arial" pitchFamily="34" charset="0"/>
              <a:buNone/>
            </a:pPr>
            <a:r>
              <a:rPr lang="zh-CN" altLang="en-US" sz="2800" b="1" dirty="0">
                <a:solidFill>
                  <a:schemeClr val="bg1"/>
                </a:solidFill>
                <a:latin typeface="微软雅黑" pitchFamily="34" charset="-122"/>
                <a:ea typeface="微软雅黑" pitchFamily="34" charset="-122"/>
                <a:sym typeface="Times New Roman" pitchFamily="18" charset="0"/>
              </a:rPr>
              <a:t>预则立，不预则废</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3297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87769" y="2250183"/>
            <a:ext cx="3783725" cy="2077492"/>
          </a:xfrm>
          <a:prstGeom prst="rect">
            <a:avLst/>
          </a:prstGeom>
        </p:spPr>
        <p:txBody>
          <a:bodyPr wrap="square">
            <a:spAutoFit/>
          </a:bodyPr>
          <a:lstStyle/>
          <a:p>
            <a:pPr>
              <a:buClr>
                <a:schemeClr val="accent1"/>
              </a:buClr>
              <a:buSzPct val="100000"/>
              <a:defRPr/>
            </a:pPr>
            <a:endParaRPr lang="en-US" altLang="zh-CN" sz="2800" b="1" dirty="0">
              <a:solidFill>
                <a:srgbClr val="000000"/>
              </a:solidFill>
              <a:latin typeface="微软雅黑" panose="020B0503020204020204" pitchFamily="34" charset="-122"/>
              <a:ea typeface="微软雅黑" panose="020B0503020204020204" pitchFamily="34" charset="-122"/>
              <a:sym typeface="Times New Roman" pitchFamily="18" charset="0"/>
            </a:endParaRPr>
          </a:p>
          <a:p>
            <a:pPr algn="ctr">
              <a:spcAft>
                <a:spcPts val="600"/>
              </a:spcAft>
              <a:buClr>
                <a:schemeClr val="accent1"/>
              </a:buClr>
              <a:buSzPct val="100000"/>
              <a:defRPr/>
            </a:pPr>
            <a:r>
              <a:rPr lang="zh-CN" altLang="en-US" sz="3600" b="1" dirty="0">
                <a:solidFill>
                  <a:srgbClr val="000000"/>
                </a:solidFill>
                <a:latin typeface="微软雅黑" panose="020B0503020204020204" pitchFamily="34" charset="-122"/>
                <a:ea typeface="微软雅黑" panose="020B0503020204020204" pitchFamily="34" charset="-122"/>
                <a:sym typeface="Times New Roman" pitchFamily="18" charset="0"/>
              </a:rPr>
              <a:t>准备会</a:t>
            </a:r>
            <a:endParaRPr lang="en-US" altLang="zh-CN" sz="3600" b="1" dirty="0">
              <a:solidFill>
                <a:srgbClr val="000000"/>
              </a:solidFill>
              <a:latin typeface="微软雅黑" panose="020B0503020204020204" pitchFamily="34" charset="-122"/>
              <a:ea typeface="微软雅黑" panose="020B0503020204020204" pitchFamily="34" charset="-122"/>
              <a:sym typeface="Times New Roman" pitchFamily="18" charset="0"/>
            </a:endParaRPr>
          </a:p>
          <a:p>
            <a:pPr algn="ctr">
              <a:lnSpc>
                <a:spcPct val="125000"/>
              </a:lnSpc>
              <a:buClr>
                <a:schemeClr val="accent1"/>
              </a:buClr>
              <a:buSzPct val="100000"/>
              <a:defRPr/>
            </a:pPr>
            <a:r>
              <a:rPr lang="zh-CN" altLang="en-US" sz="2400" dirty="0">
                <a:solidFill>
                  <a:srgbClr val="000000"/>
                </a:solidFill>
                <a:latin typeface="黑体" pitchFamily="49" charset="-122"/>
                <a:ea typeface="黑体" pitchFamily="49" charset="-122"/>
                <a:sym typeface="Times New Roman" pitchFamily="18" charset="0"/>
              </a:rPr>
              <a:t>相关材料完整度检查</a:t>
            </a:r>
            <a:endParaRPr lang="en-US" altLang="zh-CN" sz="2400" dirty="0">
              <a:solidFill>
                <a:srgbClr val="000000"/>
              </a:solidFill>
              <a:latin typeface="黑体" pitchFamily="49" charset="-122"/>
              <a:ea typeface="黑体" pitchFamily="49" charset="-122"/>
              <a:sym typeface="Times New Roman" pitchFamily="18" charset="0"/>
            </a:endParaRPr>
          </a:p>
          <a:p>
            <a:pPr algn="ctr">
              <a:lnSpc>
                <a:spcPct val="125000"/>
              </a:lnSpc>
              <a:buClr>
                <a:schemeClr val="accent1"/>
              </a:buClr>
              <a:buSzPct val="100000"/>
              <a:defRPr/>
            </a:pPr>
            <a:r>
              <a:rPr lang="zh-CN" altLang="en-US" sz="2400" dirty="0">
                <a:solidFill>
                  <a:srgbClr val="000000"/>
                </a:solidFill>
                <a:latin typeface="黑体" pitchFamily="49" charset="-122"/>
                <a:ea typeface="黑体" pitchFamily="49" charset="-122"/>
                <a:sym typeface="Times New Roman" pitchFamily="18" charset="0"/>
              </a:rPr>
              <a:t>准备好检查用的</a:t>
            </a:r>
            <a:r>
              <a:rPr lang="zh-CN" altLang="en-US" sz="2400" dirty="0">
                <a:solidFill>
                  <a:srgbClr val="C00000"/>
                </a:solidFill>
                <a:latin typeface="黑体" pitchFamily="49" charset="-122"/>
                <a:ea typeface="黑体" pitchFamily="49" charset="-122"/>
                <a:sym typeface="Times New Roman" pitchFamily="18" charset="0"/>
              </a:rPr>
              <a:t>问题清单</a:t>
            </a:r>
            <a:endParaRPr lang="en-US" altLang="zh-CN" sz="2400" dirty="0">
              <a:solidFill>
                <a:srgbClr val="C00000"/>
              </a:solidFill>
              <a:latin typeface="黑体" pitchFamily="49" charset="-122"/>
              <a:ea typeface="黑体" pitchFamily="49" charset="-122"/>
              <a:sym typeface="Times New Roman" pitchFamily="18" charset="0"/>
            </a:endParaRPr>
          </a:p>
        </p:txBody>
      </p:sp>
      <p:sp>
        <p:nvSpPr>
          <p:cNvPr id="5" name="矩形 4"/>
          <p:cNvSpPr/>
          <p:nvPr/>
        </p:nvSpPr>
        <p:spPr>
          <a:xfrm>
            <a:off x="1450436" y="2669609"/>
            <a:ext cx="2632842" cy="1646605"/>
          </a:xfrm>
          <a:prstGeom prst="rect">
            <a:avLst/>
          </a:prstGeom>
        </p:spPr>
        <p:txBody>
          <a:bodyPr wrap="square">
            <a:spAutoFit/>
          </a:bodyPr>
          <a:lstStyle/>
          <a:p>
            <a:pPr>
              <a:spcAft>
                <a:spcPts val="600"/>
              </a:spcAft>
              <a:buClr>
                <a:schemeClr val="accent1"/>
              </a:buClr>
              <a:buSzPct val="100000"/>
              <a:defRPr/>
            </a:pPr>
            <a:r>
              <a:rPr lang="zh-CN" altLang="en-US" sz="3600" b="1" dirty="0">
                <a:solidFill>
                  <a:srgbClr val="000000"/>
                </a:solidFill>
                <a:latin typeface="微软雅黑" panose="020B0503020204020204" pitchFamily="34" charset="-122"/>
                <a:ea typeface="微软雅黑" panose="020B0503020204020204" pitchFamily="34" charset="-122"/>
                <a:sym typeface="Times New Roman" pitchFamily="18" charset="0"/>
              </a:rPr>
              <a:t>总体会议</a:t>
            </a:r>
            <a:endParaRPr lang="en-US" altLang="zh-CN" sz="3600" b="1" dirty="0">
              <a:solidFill>
                <a:srgbClr val="000000"/>
              </a:solidFill>
              <a:latin typeface="微软雅黑" panose="020B0503020204020204" pitchFamily="34" charset="-122"/>
              <a:ea typeface="微软雅黑" panose="020B0503020204020204" pitchFamily="34" charset="-122"/>
              <a:sym typeface="Times New Roman" pitchFamily="18" charset="0"/>
            </a:endParaRPr>
          </a:p>
          <a:p>
            <a:pPr>
              <a:lnSpc>
                <a:spcPct val="125000"/>
              </a:lnSpc>
              <a:buClr>
                <a:schemeClr val="accent1"/>
              </a:buClr>
              <a:buSzPct val="100000"/>
              <a:defRPr/>
            </a:pPr>
            <a:r>
              <a:rPr lang="zh-CN" altLang="en-US" sz="2400" dirty="0">
                <a:solidFill>
                  <a:srgbClr val="000000"/>
                </a:solidFill>
                <a:latin typeface="黑体" pitchFamily="49" charset="-122"/>
                <a:ea typeface="黑体" pitchFamily="49" charset="-122"/>
                <a:sym typeface="Times New Roman" pitchFamily="18" charset="0"/>
              </a:rPr>
              <a:t>文档的形式审查</a:t>
            </a:r>
            <a:endParaRPr lang="en-US" altLang="zh-CN" sz="2400" dirty="0">
              <a:solidFill>
                <a:srgbClr val="000000"/>
              </a:solidFill>
              <a:latin typeface="黑体" pitchFamily="49" charset="-122"/>
              <a:ea typeface="黑体" pitchFamily="49" charset="-122"/>
              <a:sym typeface="Times New Roman" pitchFamily="18" charset="0"/>
            </a:endParaRPr>
          </a:p>
          <a:p>
            <a:pPr>
              <a:lnSpc>
                <a:spcPct val="125000"/>
              </a:lnSpc>
              <a:buClr>
                <a:schemeClr val="accent1"/>
              </a:buClr>
              <a:buSzPct val="100000"/>
              <a:defRPr/>
            </a:pPr>
            <a:r>
              <a:rPr lang="zh-CN" altLang="en-US" sz="2400" dirty="0">
                <a:solidFill>
                  <a:srgbClr val="000000"/>
                </a:solidFill>
                <a:latin typeface="黑体" pitchFamily="49" charset="-122"/>
                <a:ea typeface="黑体" pitchFamily="49" charset="-122"/>
                <a:sym typeface="Times New Roman" pitchFamily="18" charset="0"/>
              </a:rPr>
              <a:t>快速浏览审查</a:t>
            </a:r>
            <a:endParaRPr lang="en-US" altLang="zh-CN" sz="2400" dirty="0">
              <a:solidFill>
                <a:srgbClr val="000000"/>
              </a:solidFill>
              <a:latin typeface="黑体" pitchFamily="49" charset="-122"/>
              <a:ea typeface="黑体" pitchFamily="49" charset="-122"/>
              <a:sym typeface="Times New Roman" pitchFamily="18" charset="0"/>
            </a:endParaRPr>
          </a:p>
        </p:txBody>
      </p:sp>
    </p:spTree>
    <p:extLst>
      <p:ext uri="{BB962C8B-B14F-4D97-AF65-F5344CB8AC3E}">
        <p14:creationId xmlns:p14="http://schemas.microsoft.com/office/powerpoint/2010/main" val="416487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57935" y="1049800"/>
            <a:ext cx="1723549" cy="707886"/>
          </a:xfrm>
          <a:prstGeom prst="rect">
            <a:avLst/>
          </a:prstGeom>
        </p:spPr>
        <p:txBody>
          <a:bodyPr wrap="none">
            <a:spAutoFit/>
          </a:bodyPr>
          <a:lstStyle/>
          <a:p>
            <a:pPr>
              <a:buClr>
                <a:schemeClr val="accent1"/>
              </a:buClr>
              <a:buSzPct val="100000"/>
              <a:defRPr/>
            </a:pPr>
            <a:r>
              <a:rPr lang="zh-CN" altLang="en-US" sz="4000" b="1" dirty="0">
                <a:solidFill>
                  <a:srgbClr val="000000"/>
                </a:solidFill>
                <a:latin typeface="微软雅黑" panose="020B0503020204020204" pitchFamily="34" charset="-122"/>
                <a:ea typeface="微软雅黑" panose="020B0503020204020204" pitchFamily="34" charset="-122"/>
                <a:sym typeface="Times New Roman" pitchFamily="18" charset="0"/>
              </a:rPr>
              <a:t>评审会</a:t>
            </a:r>
            <a:endParaRPr lang="en-US" altLang="zh-CN" sz="4000" b="1" dirty="0">
              <a:solidFill>
                <a:srgbClr val="000000"/>
              </a:solidFill>
              <a:latin typeface="微软雅黑" panose="020B0503020204020204" pitchFamily="34" charset="-122"/>
              <a:ea typeface="微软雅黑" panose="020B0503020204020204" pitchFamily="34" charset="-122"/>
              <a:sym typeface="Times New Roman" pitchFamily="18" charset="0"/>
            </a:endParaRPr>
          </a:p>
        </p:txBody>
      </p:sp>
      <p:sp>
        <p:nvSpPr>
          <p:cNvPr id="8" name="矩形 7"/>
          <p:cNvSpPr/>
          <p:nvPr/>
        </p:nvSpPr>
        <p:spPr>
          <a:xfrm>
            <a:off x="1404321" y="1757686"/>
            <a:ext cx="7739679" cy="3157788"/>
          </a:xfrm>
          <a:prstGeom prst="rect">
            <a:avLst/>
          </a:prstGeom>
        </p:spPr>
        <p:txBody>
          <a:bodyPr wrap="square">
            <a:spAutoFit/>
          </a:bodyPr>
          <a:lstStyle/>
          <a:p>
            <a:pPr>
              <a:lnSpc>
                <a:spcPct val="125000"/>
              </a:lnSpc>
              <a:buClr>
                <a:schemeClr val="accent1"/>
              </a:buClr>
              <a:buSzPct val="100000"/>
              <a:defRPr/>
            </a:pPr>
            <a:r>
              <a:rPr lang="zh-CN" altLang="en-US" sz="2400" b="1" dirty="0">
                <a:solidFill>
                  <a:srgbClr val="000000"/>
                </a:solidFill>
                <a:latin typeface="黑体" pitchFamily="49" charset="-122"/>
                <a:ea typeface="黑体" pitchFamily="49" charset="-122"/>
                <a:sym typeface="Times New Roman" pitchFamily="18" charset="0"/>
              </a:rPr>
              <a:t>文档作者解读每条需求</a:t>
            </a:r>
          </a:p>
          <a:p>
            <a:pPr>
              <a:lnSpc>
                <a:spcPct val="125000"/>
              </a:lnSpc>
              <a:buClr>
                <a:schemeClr val="accent1"/>
              </a:buClr>
              <a:buSzPct val="100000"/>
              <a:defRPr/>
            </a:pPr>
            <a:r>
              <a:rPr lang="zh-CN" altLang="en-US" sz="2400" b="1" dirty="0">
                <a:solidFill>
                  <a:srgbClr val="000000"/>
                </a:solidFill>
                <a:latin typeface="黑体" pitchFamily="49" charset="-122"/>
                <a:ea typeface="黑体" pitchFamily="49" charset="-122"/>
                <a:sym typeface="Times New Roman" pitchFamily="18" charset="0"/>
              </a:rPr>
              <a:t>文档审查者根据解读和</a:t>
            </a:r>
            <a:r>
              <a:rPr lang="zh-CN" altLang="en-US" sz="2400" b="1" dirty="0">
                <a:solidFill>
                  <a:srgbClr val="FF0000"/>
                </a:solidFill>
                <a:latin typeface="黑体" pitchFamily="49" charset="-122"/>
                <a:ea typeface="黑体" pitchFamily="49" charset="-122"/>
                <a:sym typeface="Times New Roman" pitchFamily="18" charset="0"/>
              </a:rPr>
              <a:t>问题清单</a:t>
            </a:r>
            <a:r>
              <a:rPr lang="zh-CN" altLang="en-US" sz="2400" b="1" dirty="0">
                <a:solidFill>
                  <a:srgbClr val="000000"/>
                </a:solidFill>
                <a:latin typeface="黑体" pitchFamily="49" charset="-122"/>
                <a:ea typeface="黑体" pitchFamily="49" charset="-122"/>
                <a:sym typeface="Times New Roman" pitchFamily="18" charset="0"/>
              </a:rPr>
              <a:t>探测缺陷</a:t>
            </a:r>
          </a:p>
          <a:p>
            <a:pPr>
              <a:lnSpc>
                <a:spcPct val="125000"/>
              </a:lnSpc>
              <a:buClr>
                <a:schemeClr val="accent1"/>
              </a:buClr>
              <a:buSzPct val="100000"/>
              <a:defRPr/>
            </a:pPr>
            <a:r>
              <a:rPr lang="zh-CN" altLang="en-US" sz="2400" b="1" dirty="0">
                <a:solidFill>
                  <a:srgbClr val="000000"/>
                </a:solidFill>
                <a:latin typeface="黑体" pitchFamily="49" charset="-122"/>
                <a:ea typeface="黑体" pitchFamily="49" charset="-122"/>
                <a:sym typeface="Times New Roman" pitchFamily="18" charset="0"/>
              </a:rPr>
              <a:t>记录者记录缺陷和问题</a:t>
            </a:r>
            <a:endParaRPr lang="en-US" altLang="zh-CN" sz="2400" b="1" dirty="0">
              <a:solidFill>
                <a:srgbClr val="000000"/>
              </a:solidFill>
              <a:latin typeface="黑体" pitchFamily="49" charset="-122"/>
              <a:ea typeface="黑体" pitchFamily="49" charset="-122"/>
              <a:sym typeface="Times New Roman" pitchFamily="18" charset="0"/>
            </a:endParaRPr>
          </a:p>
          <a:p>
            <a:pPr>
              <a:lnSpc>
                <a:spcPct val="125000"/>
              </a:lnSpc>
              <a:buClr>
                <a:schemeClr val="accent1"/>
              </a:buClr>
              <a:buSzPct val="100000"/>
              <a:defRPr/>
            </a:pPr>
            <a:r>
              <a:rPr lang="zh-CN" altLang="en-US" sz="2400" b="1" dirty="0">
                <a:solidFill>
                  <a:srgbClr val="000000"/>
                </a:solidFill>
                <a:latin typeface="黑体" pitchFamily="49" charset="-122"/>
                <a:ea typeface="黑体" pitchFamily="49" charset="-122"/>
                <a:sym typeface="Times New Roman" pitchFamily="18" charset="0"/>
              </a:rPr>
              <a:t>给出结论</a:t>
            </a:r>
            <a:endParaRPr lang="en-US" altLang="zh-CN" sz="2400" b="1" dirty="0">
              <a:solidFill>
                <a:srgbClr val="000000"/>
              </a:solidFill>
              <a:latin typeface="黑体" pitchFamily="49" charset="-122"/>
              <a:ea typeface="黑体" pitchFamily="49" charset="-122"/>
              <a:sym typeface="Times New Roman" pitchFamily="18" charset="0"/>
            </a:endParaRPr>
          </a:p>
          <a:p>
            <a:pPr marL="800089" lvl="1" indent="-342900">
              <a:lnSpc>
                <a:spcPct val="12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大规模修改，小规模修改</a:t>
            </a:r>
            <a:endParaRPr lang="en-US" altLang="zh-CN" sz="2200" dirty="0">
              <a:solidFill>
                <a:srgbClr val="000000"/>
              </a:solidFill>
              <a:latin typeface="黑体" pitchFamily="49" charset="-122"/>
              <a:ea typeface="黑体" pitchFamily="49" charset="-122"/>
              <a:sym typeface="Times New Roman" pitchFamily="18" charset="0"/>
            </a:endParaRPr>
          </a:p>
          <a:p>
            <a:pPr marL="800089" lvl="1" indent="-342900">
              <a:lnSpc>
                <a:spcPct val="12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接受</a:t>
            </a:r>
            <a:endParaRPr lang="en-US" altLang="zh-CN" sz="2200" dirty="0">
              <a:solidFill>
                <a:srgbClr val="000000"/>
              </a:solidFill>
              <a:latin typeface="黑体" pitchFamily="49" charset="-122"/>
              <a:ea typeface="黑体" pitchFamily="49" charset="-122"/>
              <a:sym typeface="Times New Roman" pitchFamily="18" charset="0"/>
            </a:endParaRPr>
          </a:p>
          <a:p>
            <a:pPr marL="800089" lvl="1" indent="-342900">
              <a:lnSpc>
                <a:spcPct val="12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拒绝</a:t>
            </a:r>
          </a:p>
        </p:txBody>
      </p:sp>
      <p:sp>
        <p:nvSpPr>
          <p:cNvPr id="10" name="矩形 9"/>
          <p:cNvSpPr/>
          <p:nvPr/>
        </p:nvSpPr>
        <p:spPr>
          <a:xfrm>
            <a:off x="0" y="4927540"/>
            <a:ext cx="9144000" cy="14031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793135" y="5275162"/>
            <a:ext cx="1244286" cy="707886"/>
          </a:xfrm>
          <a:prstGeom prst="rect">
            <a:avLst/>
          </a:prstGeom>
        </p:spPr>
        <p:txBody>
          <a:bodyPr wrap="square">
            <a:spAutoFit/>
          </a:bodyPr>
          <a:lstStyle/>
          <a:p>
            <a:pPr>
              <a:buFont typeface="Arial" panose="020B0604020202020204" pitchFamily="34" charset="0"/>
              <a:buNone/>
              <a:defRPr/>
            </a:pPr>
            <a:r>
              <a:rPr lang="zh-CN" altLang="en-US" sz="4000" b="1" dirty="0">
                <a:solidFill>
                  <a:schemeClr val="bg1"/>
                </a:solidFill>
                <a:latin typeface="黑体" pitchFamily="49" charset="-122"/>
                <a:ea typeface="黑体" pitchFamily="49" charset="-122"/>
              </a:rPr>
              <a:t>经验</a:t>
            </a:r>
            <a:endParaRPr lang="en-US" altLang="zh-CN" sz="4000" dirty="0">
              <a:solidFill>
                <a:schemeClr val="bg1"/>
              </a:solidFill>
              <a:latin typeface="黑体" pitchFamily="49" charset="-122"/>
              <a:ea typeface="黑体" pitchFamily="49" charset="-122"/>
            </a:endParaRPr>
          </a:p>
        </p:txBody>
      </p:sp>
      <p:sp>
        <p:nvSpPr>
          <p:cNvPr id="11" name="矩形 10"/>
          <p:cNvSpPr/>
          <p:nvPr/>
        </p:nvSpPr>
        <p:spPr>
          <a:xfrm>
            <a:off x="4099044" y="5057078"/>
            <a:ext cx="3484180" cy="1151277"/>
          </a:xfrm>
          <a:prstGeom prst="rect">
            <a:avLst/>
          </a:prstGeom>
        </p:spPr>
        <p:txBody>
          <a:bodyPr wrap="square">
            <a:spAutoFit/>
          </a:bodyPr>
          <a:lstStyle/>
          <a:p>
            <a:pPr marL="342900" indent="-342900">
              <a:lnSpc>
                <a:spcPct val="120000"/>
              </a:lnSpc>
              <a:buFont typeface="Arial" panose="020B0604020202020204" pitchFamily="34" charset="0"/>
              <a:buAutoNum type="arabicPeriod"/>
              <a:defRPr/>
            </a:pPr>
            <a:r>
              <a:rPr lang="zh-CN" altLang="en-US" sz="2000" dirty="0">
                <a:solidFill>
                  <a:schemeClr val="bg1"/>
                </a:solidFill>
                <a:latin typeface="黑体" pitchFamily="49" charset="-122"/>
                <a:ea typeface="黑体" pitchFamily="49" charset="-122"/>
              </a:rPr>
              <a:t>单次会议勿超过</a:t>
            </a:r>
            <a:r>
              <a:rPr lang="en-US" altLang="zh-CN" sz="2000" dirty="0">
                <a:solidFill>
                  <a:schemeClr val="bg1"/>
                </a:solidFill>
                <a:latin typeface="黑体" pitchFamily="49" charset="-122"/>
                <a:ea typeface="黑体" pitchFamily="49" charset="-122"/>
              </a:rPr>
              <a:t>2</a:t>
            </a:r>
            <a:r>
              <a:rPr lang="zh-CN" altLang="en-US" sz="2000" dirty="0">
                <a:solidFill>
                  <a:schemeClr val="bg1"/>
                </a:solidFill>
                <a:latin typeface="黑体" pitchFamily="49" charset="-122"/>
                <a:ea typeface="黑体" pitchFamily="49" charset="-122"/>
              </a:rPr>
              <a:t>小时</a:t>
            </a:r>
            <a:endParaRPr lang="en-US" altLang="zh-CN" sz="2000" dirty="0">
              <a:solidFill>
                <a:schemeClr val="bg1"/>
              </a:solidFill>
              <a:latin typeface="黑体" pitchFamily="49" charset="-122"/>
              <a:ea typeface="黑体" pitchFamily="49" charset="-122"/>
            </a:endParaRPr>
          </a:p>
          <a:p>
            <a:pPr marL="342900" indent="-342900">
              <a:lnSpc>
                <a:spcPct val="120000"/>
              </a:lnSpc>
              <a:buFont typeface="Arial" panose="020B0604020202020204" pitchFamily="34" charset="0"/>
              <a:buAutoNum type="arabicPeriod"/>
              <a:defRPr/>
            </a:pPr>
            <a:r>
              <a:rPr lang="zh-CN" altLang="en-US" sz="2000" dirty="0">
                <a:solidFill>
                  <a:schemeClr val="bg1"/>
                </a:solidFill>
                <a:latin typeface="黑体" pitchFamily="49" charset="-122"/>
                <a:ea typeface="黑体" pitchFamily="49" charset="-122"/>
              </a:rPr>
              <a:t>不要被非关键问题牵制</a:t>
            </a:r>
            <a:endParaRPr lang="en-US" altLang="zh-CN" sz="2000" dirty="0">
              <a:solidFill>
                <a:schemeClr val="bg1"/>
              </a:solidFill>
              <a:latin typeface="黑体" pitchFamily="49" charset="-122"/>
              <a:ea typeface="黑体" pitchFamily="49" charset="-122"/>
            </a:endParaRPr>
          </a:p>
          <a:p>
            <a:pPr marL="342900" indent="-342900">
              <a:lnSpc>
                <a:spcPct val="120000"/>
              </a:lnSpc>
              <a:buFont typeface="Arial" panose="020B0604020202020204" pitchFamily="34" charset="0"/>
              <a:buAutoNum type="arabicPeriod"/>
              <a:defRPr/>
            </a:pPr>
            <a:r>
              <a:rPr lang="zh-CN" altLang="en-US" sz="2000" dirty="0">
                <a:solidFill>
                  <a:schemeClr val="bg1"/>
                </a:solidFill>
                <a:latin typeface="黑体" pitchFamily="49" charset="-122"/>
                <a:ea typeface="黑体" pitchFamily="49" charset="-122"/>
              </a:rPr>
              <a:t>对事不对人</a:t>
            </a:r>
          </a:p>
        </p:txBody>
      </p:sp>
      <p:cxnSp>
        <p:nvCxnSpPr>
          <p:cNvPr id="13" name="直接连接符 12"/>
          <p:cNvCxnSpPr/>
          <p:nvPr/>
        </p:nvCxnSpPr>
        <p:spPr>
          <a:xfrm>
            <a:off x="3531486" y="5277490"/>
            <a:ext cx="0" cy="860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55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387374" y="2746829"/>
            <a:ext cx="2286000" cy="584775"/>
          </a:xfrm>
          <a:prstGeom prst="rect">
            <a:avLst/>
          </a:prstGeom>
        </p:spPr>
        <p:txBody>
          <a:bodyPr wrap="square">
            <a:spAutoFit/>
          </a:bodyPr>
          <a:lstStyle/>
          <a:p>
            <a:pPr>
              <a:buClr>
                <a:schemeClr val="accent1"/>
              </a:buClr>
              <a:buSzPct val="100000"/>
              <a:defRPr/>
            </a:pPr>
            <a:r>
              <a:rPr lang="zh-CN" altLang="en-US" sz="3200" b="1" dirty="0">
                <a:solidFill>
                  <a:srgbClr val="000000"/>
                </a:solidFill>
                <a:latin typeface="微软雅黑" panose="020B0503020204020204" pitchFamily="34" charset="-122"/>
                <a:ea typeface="微软雅黑" panose="020B0503020204020204" pitchFamily="34" charset="-122"/>
                <a:sym typeface="Times New Roman" pitchFamily="18" charset="0"/>
              </a:rPr>
              <a:t>修正与追踪</a:t>
            </a:r>
            <a:endParaRPr lang="en-US" altLang="zh-CN" sz="3200" b="1" dirty="0">
              <a:solidFill>
                <a:srgbClr val="000000"/>
              </a:solidFill>
              <a:latin typeface="微软雅黑" panose="020B0503020204020204" pitchFamily="34" charset="-122"/>
              <a:ea typeface="微软雅黑" panose="020B0503020204020204" pitchFamily="34" charset="-122"/>
              <a:sym typeface="Times New Roman" pitchFamily="18" charset="0"/>
            </a:endParaRPr>
          </a:p>
        </p:txBody>
      </p:sp>
      <p:sp>
        <p:nvSpPr>
          <p:cNvPr id="5" name="矩形 4"/>
          <p:cNvSpPr/>
          <p:nvPr/>
        </p:nvSpPr>
        <p:spPr>
          <a:xfrm>
            <a:off x="4737340" y="3292040"/>
            <a:ext cx="3980993" cy="938719"/>
          </a:xfrm>
          <a:prstGeom prst="rect">
            <a:avLst/>
          </a:prstGeom>
        </p:spPr>
        <p:txBody>
          <a:bodyPr wrap="square">
            <a:spAutoFit/>
          </a:bodyPr>
          <a:lstStyle/>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rPr>
              <a:t>发现的错误都得到了修正</a:t>
            </a:r>
            <a:endParaRPr lang="en-US" altLang="zh-CN" sz="2200" dirty="0">
              <a:solidFill>
                <a:srgbClr val="000000"/>
              </a:solidFill>
              <a:latin typeface="黑体" pitchFamily="49" charset="-122"/>
              <a:ea typeface="黑体" pitchFamily="49" charset="-122"/>
            </a:endParaRPr>
          </a:p>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rPr>
              <a:t>修改后的需求本身被审查过</a:t>
            </a:r>
          </a:p>
        </p:txBody>
      </p:sp>
      <p:sp>
        <p:nvSpPr>
          <p:cNvPr id="6" name="矩形 5"/>
          <p:cNvSpPr/>
          <p:nvPr/>
        </p:nvSpPr>
        <p:spPr>
          <a:xfrm>
            <a:off x="961710" y="3331604"/>
            <a:ext cx="3090024" cy="938719"/>
          </a:xfrm>
          <a:prstGeom prst="rect">
            <a:avLst/>
          </a:prstGeom>
        </p:spPr>
        <p:txBody>
          <a:bodyPr wrap="square">
            <a:spAutoFit/>
          </a:bodyPr>
          <a:lstStyle/>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发现错误的及时修正</a:t>
            </a:r>
            <a:endParaRPr lang="en-US" altLang="zh-CN" sz="2200" dirty="0">
              <a:solidFill>
                <a:srgbClr val="000000"/>
              </a:solidFill>
              <a:latin typeface="黑体" pitchFamily="49" charset="-122"/>
              <a:ea typeface="黑体" pitchFamily="49" charset="-122"/>
              <a:sym typeface="Times New Roman" pitchFamily="18" charset="0"/>
            </a:endParaRPr>
          </a:p>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修正活动的追踪方式</a:t>
            </a:r>
            <a:endParaRPr lang="en-US" altLang="zh-CN" sz="2200" dirty="0">
              <a:solidFill>
                <a:srgbClr val="000000"/>
              </a:solidFill>
              <a:latin typeface="黑体" pitchFamily="49" charset="-122"/>
              <a:ea typeface="黑体" pitchFamily="49" charset="-122"/>
              <a:sym typeface="Times New Roman" pitchFamily="18" charset="0"/>
            </a:endParaRPr>
          </a:p>
        </p:txBody>
      </p:sp>
      <p:sp>
        <p:nvSpPr>
          <p:cNvPr id="14" name="矩形 13"/>
          <p:cNvSpPr/>
          <p:nvPr/>
        </p:nvSpPr>
        <p:spPr>
          <a:xfrm>
            <a:off x="5708442" y="2668780"/>
            <a:ext cx="1826141" cy="707886"/>
          </a:xfrm>
          <a:prstGeom prst="rect">
            <a:avLst/>
          </a:prstGeom>
        </p:spPr>
        <p:txBody>
          <a:bodyPr wrap="none">
            <a:spAutoFit/>
          </a:bodyPr>
          <a:lstStyle/>
          <a:p>
            <a:pPr lvl="0" algn="ctr">
              <a:lnSpc>
                <a:spcPct val="125000"/>
              </a:lnSpc>
              <a:buClr>
                <a:srgbClr val="5B9BD5"/>
              </a:buClr>
              <a:buSzPct val="100000"/>
              <a:defRPr/>
            </a:pPr>
            <a:r>
              <a:rPr lang="zh-CN" altLang="en-US" sz="3200" b="1" dirty="0">
                <a:solidFill>
                  <a:srgbClr val="000000"/>
                </a:solidFill>
                <a:latin typeface="微软雅黑" panose="020B0503020204020204" pitchFamily="34" charset="-122"/>
                <a:ea typeface="微软雅黑" panose="020B0503020204020204" pitchFamily="34" charset="-122"/>
              </a:rPr>
              <a:t>审查完成</a:t>
            </a:r>
          </a:p>
        </p:txBody>
      </p:sp>
    </p:spTree>
    <p:extLst>
      <p:ext uri="{BB962C8B-B14F-4D97-AF65-F5344CB8AC3E}">
        <p14:creationId xmlns:p14="http://schemas.microsoft.com/office/powerpoint/2010/main" val="3638300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76259" y="231389"/>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363924" y="2808552"/>
            <a:ext cx="6337759" cy="1985159"/>
          </a:xfrm>
          <a:prstGeom prst="rect">
            <a:avLst/>
          </a:prstGeom>
        </p:spPr>
        <p:txBody>
          <a:bodyPr wrap="square">
            <a:spAutoFit/>
          </a:bodyPr>
          <a:lstStyle/>
          <a:p>
            <a:pPr lvl="1" algn="just">
              <a:lnSpc>
                <a:spcPct val="90000"/>
              </a:lnSpc>
              <a:buClr>
                <a:schemeClr val="accent1"/>
              </a:buClr>
            </a:pPr>
            <a:r>
              <a:rPr lang="zh-CN" altLang="en-US" sz="3000" b="1" dirty="0">
                <a:solidFill>
                  <a:schemeClr val="tx2"/>
                </a:solidFill>
                <a:latin typeface="黑体" pitchFamily="49" charset="-122"/>
                <a:ea typeface="黑体" pitchFamily="49" charset="-122"/>
              </a:rPr>
              <a:t>轨道交通列车车载控制软件</a:t>
            </a:r>
            <a:endParaRPr lang="en-US" altLang="zh-CN" sz="3000" b="1" dirty="0">
              <a:solidFill>
                <a:schemeClr val="tx2"/>
              </a:solidFill>
              <a:latin typeface="黑体" pitchFamily="49" charset="-122"/>
              <a:ea typeface="黑体" pitchFamily="49" charset="-122"/>
            </a:endParaRPr>
          </a:p>
          <a:p>
            <a:pPr lvl="1" algn="just">
              <a:lnSpc>
                <a:spcPct val="120000"/>
              </a:lnSpc>
              <a:buClr>
                <a:schemeClr val="accent1"/>
              </a:buClr>
              <a:buFontTx/>
              <a:buNone/>
            </a:pPr>
            <a:r>
              <a:rPr lang="en-US" altLang="zh-CN" sz="2000" dirty="0">
                <a:latin typeface="黑体" pitchFamily="49" charset="-122"/>
                <a:ea typeface="黑体" pitchFamily="49" charset="-122"/>
              </a:rPr>
              <a:t>2011</a:t>
            </a:r>
            <a:r>
              <a:rPr lang="zh-CN" altLang="en-US" sz="2000" dirty="0">
                <a:latin typeface="黑体" pitchFamily="49" charset="-122"/>
                <a:ea typeface="黑体" pitchFamily="49" charset="-122"/>
              </a:rPr>
              <a:t>年</a:t>
            </a:r>
            <a:r>
              <a:rPr lang="en-US" altLang="zh-CN" sz="2000" dirty="0">
                <a:latin typeface="黑体" pitchFamily="49" charset="-122"/>
                <a:ea typeface="黑体" pitchFamily="49" charset="-122"/>
              </a:rPr>
              <a:t>1</a:t>
            </a:r>
            <a:r>
              <a:rPr lang="zh-CN" altLang="en-US" sz="2000" dirty="0">
                <a:latin typeface="黑体" pitchFamily="49" charset="-122"/>
                <a:ea typeface="黑体" pitchFamily="49" charset="-122"/>
              </a:rPr>
              <a:t>月启动需求分析，月内完成需求文档初稿；</a:t>
            </a:r>
            <a:endParaRPr lang="en-US" altLang="zh-CN" sz="2000" dirty="0">
              <a:latin typeface="黑体" pitchFamily="49" charset="-122"/>
              <a:ea typeface="黑体" pitchFamily="49" charset="-122"/>
            </a:endParaRPr>
          </a:p>
          <a:p>
            <a:pPr lvl="1" algn="just">
              <a:lnSpc>
                <a:spcPct val="120000"/>
              </a:lnSpc>
              <a:buClr>
                <a:schemeClr val="accent1"/>
              </a:buClr>
              <a:buFontTx/>
              <a:buNone/>
            </a:pPr>
            <a:r>
              <a:rPr lang="en-US" altLang="zh-CN" sz="2000" dirty="0">
                <a:latin typeface="黑体" pitchFamily="49" charset="-122"/>
                <a:ea typeface="黑体" pitchFamily="49" charset="-122"/>
              </a:rPr>
              <a:t>2011</a:t>
            </a:r>
            <a:r>
              <a:rPr lang="zh-CN" altLang="en-US" sz="2000" dirty="0">
                <a:latin typeface="黑体" pitchFamily="49" charset="-122"/>
                <a:ea typeface="黑体" pitchFamily="49" charset="-122"/>
              </a:rPr>
              <a:t>年</a:t>
            </a:r>
            <a:r>
              <a:rPr lang="en-US" altLang="zh-CN" sz="2000" dirty="0">
                <a:latin typeface="黑体" pitchFamily="49" charset="-122"/>
                <a:ea typeface="黑体" pitchFamily="49" charset="-122"/>
              </a:rPr>
              <a:t>3</a:t>
            </a:r>
            <a:r>
              <a:rPr lang="zh-CN" altLang="en-US" sz="2000" dirty="0">
                <a:latin typeface="黑体" pitchFamily="49" charset="-122"/>
                <a:ea typeface="黑体" pitchFamily="49" charset="-122"/>
              </a:rPr>
              <a:t>月，第一轮评审和讨论结束，修改；</a:t>
            </a:r>
            <a:endParaRPr lang="en-US" altLang="zh-CN" sz="2000" dirty="0">
              <a:latin typeface="黑体" pitchFamily="49" charset="-122"/>
              <a:ea typeface="黑体" pitchFamily="49" charset="-122"/>
            </a:endParaRPr>
          </a:p>
          <a:p>
            <a:pPr lvl="1" algn="just">
              <a:lnSpc>
                <a:spcPct val="120000"/>
              </a:lnSpc>
              <a:buClr>
                <a:schemeClr val="accent1"/>
              </a:buClr>
              <a:buFontTx/>
              <a:buNone/>
            </a:pPr>
            <a:r>
              <a:rPr lang="en-US" altLang="zh-CN" sz="2000" dirty="0">
                <a:latin typeface="黑体" pitchFamily="49" charset="-122"/>
                <a:ea typeface="黑体" pitchFamily="49" charset="-122"/>
              </a:rPr>
              <a:t>2011</a:t>
            </a:r>
            <a:r>
              <a:rPr lang="zh-CN" altLang="en-US" sz="2000" dirty="0">
                <a:latin typeface="黑体" pitchFamily="49" charset="-122"/>
                <a:ea typeface="黑体" pitchFamily="49" charset="-122"/>
              </a:rPr>
              <a:t>年</a:t>
            </a:r>
            <a:r>
              <a:rPr lang="en-US" altLang="zh-CN" sz="2000" dirty="0">
                <a:latin typeface="黑体" pitchFamily="49" charset="-122"/>
                <a:ea typeface="黑体" pitchFamily="49" charset="-122"/>
              </a:rPr>
              <a:t>4</a:t>
            </a:r>
            <a:r>
              <a:rPr lang="zh-CN" altLang="en-US" sz="2000" dirty="0">
                <a:latin typeface="黑体" pitchFamily="49" charset="-122"/>
                <a:ea typeface="黑体" pitchFamily="49" charset="-122"/>
              </a:rPr>
              <a:t>月第一版正式需求文档；</a:t>
            </a:r>
            <a:endParaRPr lang="en-US" altLang="zh-CN" sz="2000" dirty="0">
              <a:latin typeface="黑体" pitchFamily="49" charset="-122"/>
              <a:ea typeface="黑体" pitchFamily="49" charset="-122"/>
            </a:endParaRPr>
          </a:p>
          <a:p>
            <a:pPr lvl="1" algn="just">
              <a:lnSpc>
                <a:spcPct val="120000"/>
              </a:lnSpc>
              <a:buClr>
                <a:schemeClr val="accent1"/>
              </a:buClr>
              <a:buFontTx/>
              <a:buNone/>
            </a:pPr>
            <a:r>
              <a:rPr lang="en-US" altLang="zh-CN" sz="2000" dirty="0">
                <a:latin typeface="黑体" pitchFamily="49" charset="-122"/>
                <a:ea typeface="黑体" pitchFamily="49" charset="-122"/>
              </a:rPr>
              <a:t>2014</a:t>
            </a:r>
            <a:r>
              <a:rPr lang="zh-CN" altLang="en-US" sz="2000" dirty="0">
                <a:latin typeface="黑体" pitchFamily="49" charset="-122"/>
                <a:ea typeface="黑体" pitchFamily="49" charset="-122"/>
              </a:rPr>
              <a:t>年</a:t>
            </a:r>
            <a:r>
              <a:rPr lang="en-US" altLang="zh-CN" sz="2000" dirty="0">
                <a:latin typeface="黑体" pitchFamily="49" charset="-122"/>
                <a:ea typeface="黑体" pitchFamily="49" charset="-122"/>
              </a:rPr>
              <a:t>7</a:t>
            </a:r>
            <a:r>
              <a:rPr lang="zh-CN" altLang="en-US" sz="2000" dirty="0">
                <a:latin typeface="黑体" pitchFamily="49" charset="-122"/>
                <a:ea typeface="黑体" pitchFamily="49" charset="-122"/>
              </a:rPr>
              <a:t>月确定需求，已经改了超过</a:t>
            </a:r>
            <a:r>
              <a:rPr lang="en-US" altLang="zh-CN" sz="2000" b="1" dirty="0">
                <a:solidFill>
                  <a:schemeClr val="accent2">
                    <a:lumMod val="75000"/>
                  </a:schemeClr>
                </a:solidFill>
                <a:latin typeface="黑体" pitchFamily="49" charset="-122"/>
                <a:ea typeface="黑体" pitchFamily="49" charset="-122"/>
              </a:rPr>
              <a:t>60</a:t>
            </a:r>
            <a:r>
              <a:rPr lang="zh-CN" altLang="en-US" sz="2000" b="1" dirty="0">
                <a:solidFill>
                  <a:schemeClr val="accent2">
                    <a:lumMod val="75000"/>
                  </a:schemeClr>
                </a:solidFill>
                <a:latin typeface="黑体" pitchFamily="49" charset="-122"/>
                <a:ea typeface="黑体" pitchFamily="49" charset="-122"/>
              </a:rPr>
              <a:t>个</a:t>
            </a:r>
            <a:r>
              <a:rPr lang="zh-CN" altLang="en-US" sz="2000" dirty="0">
                <a:latin typeface="黑体" pitchFamily="49" charset="-122"/>
                <a:ea typeface="黑体" pitchFamily="49" charset="-122"/>
              </a:rPr>
              <a:t>版本</a:t>
            </a:r>
            <a:endParaRPr lang="en-US" altLang="zh-CN" sz="2000" dirty="0">
              <a:latin typeface="黑体" pitchFamily="49" charset="-122"/>
              <a:ea typeface="黑体" pitchFamily="49" charset="-122"/>
            </a:endParaRPr>
          </a:p>
        </p:txBody>
      </p:sp>
      <p:sp>
        <p:nvSpPr>
          <p:cNvPr id="5" name="矩形 4"/>
          <p:cNvSpPr/>
          <p:nvPr/>
        </p:nvSpPr>
        <p:spPr>
          <a:xfrm>
            <a:off x="8962696" y="2340778"/>
            <a:ext cx="181304" cy="21882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713" y="2919997"/>
            <a:ext cx="2258211" cy="176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Tree>
    <p:extLst>
      <p:ext uri="{BB962C8B-B14F-4D97-AF65-F5344CB8AC3E}">
        <p14:creationId xmlns:p14="http://schemas.microsoft.com/office/powerpoint/2010/main" val="375779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07912" y="2962089"/>
            <a:ext cx="2344455" cy="561436"/>
          </a:xfrm>
          <a:prstGeom prst="rect">
            <a:avLst/>
          </a:prstGeom>
        </p:spPr>
        <p:txBody>
          <a:bodyPr wrap="square">
            <a:spAutoFit/>
          </a:bodyPr>
          <a:lstStyle/>
          <a:p>
            <a:pPr algn="ctr">
              <a:lnSpc>
                <a:spcPct val="120000"/>
              </a:lnSpc>
            </a:pPr>
            <a:r>
              <a:rPr lang="zh-CN" altLang="en-US" sz="2800" b="1" dirty="0"/>
              <a:t>人员</a:t>
            </a:r>
          </a:p>
        </p:txBody>
      </p:sp>
      <p:sp>
        <p:nvSpPr>
          <p:cNvPr id="6" name="矩形 5"/>
          <p:cNvSpPr/>
          <p:nvPr/>
        </p:nvSpPr>
        <p:spPr>
          <a:xfrm>
            <a:off x="3454401" y="2507379"/>
            <a:ext cx="5442930" cy="1865126"/>
          </a:xfrm>
          <a:prstGeom prst="rect">
            <a:avLst/>
          </a:prstGeom>
        </p:spPr>
        <p:txBody>
          <a:bodyPr wrap="square">
            <a:spAutoFit/>
          </a:bodyPr>
          <a:lstStyle/>
          <a:p>
            <a:pPr marL="342900" indent="-342900">
              <a:lnSpc>
                <a:spcPct val="120000"/>
              </a:lnSpc>
              <a:buFont typeface="Arial" pitchFamily="34" charset="0"/>
              <a:buChar char="•"/>
            </a:pPr>
            <a:r>
              <a:rPr lang="zh-CN" altLang="en-US" sz="2400" b="1" dirty="0">
                <a:solidFill>
                  <a:schemeClr val="accent2"/>
                </a:solidFill>
                <a:latin typeface="黑体" pitchFamily="49" charset="-122"/>
                <a:ea typeface="黑体" pitchFamily="49" charset="-122"/>
              </a:rPr>
              <a:t>被评审人：</a:t>
            </a:r>
            <a:r>
              <a:rPr lang="zh-CN" altLang="en-US" sz="2000" dirty="0">
                <a:latin typeface="黑体" pitchFamily="49" charset="-122"/>
                <a:ea typeface="黑体" pitchFamily="49" charset="-122"/>
              </a:rPr>
              <a:t>需求文档的撰写者</a:t>
            </a:r>
          </a:p>
          <a:p>
            <a:pPr marL="342900" indent="-342900">
              <a:lnSpc>
                <a:spcPct val="120000"/>
              </a:lnSpc>
              <a:buFont typeface="Arial" pitchFamily="34" charset="0"/>
              <a:buChar char="•"/>
            </a:pPr>
            <a:r>
              <a:rPr lang="zh-CN" altLang="en-US" sz="2400" b="1" dirty="0">
                <a:solidFill>
                  <a:schemeClr val="accent2"/>
                </a:solidFill>
                <a:latin typeface="黑体" pitchFamily="49" charset="-122"/>
                <a:ea typeface="黑体" pitchFamily="49" charset="-122"/>
              </a:rPr>
              <a:t>会议主导：</a:t>
            </a:r>
            <a:r>
              <a:rPr lang="zh-CN" altLang="en-US" sz="2000" dirty="0">
                <a:latin typeface="黑体" pitchFamily="49" charset="-122"/>
                <a:ea typeface="黑体" pitchFamily="49" charset="-122"/>
              </a:rPr>
              <a:t>测试部经理</a:t>
            </a:r>
          </a:p>
          <a:p>
            <a:pPr marL="342900" indent="-342900">
              <a:lnSpc>
                <a:spcPct val="120000"/>
              </a:lnSpc>
              <a:buFont typeface="Arial" pitchFamily="34" charset="0"/>
              <a:buChar char="•"/>
            </a:pPr>
            <a:r>
              <a:rPr lang="zh-CN" altLang="en-US" sz="2400" b="1" dirty="0">
                <a:solidFill>
                  <a:schemeClr val="accent2"/>
                </a:solidFill>
                <a:latin typeface="黑体" pitchFamily="49" charset="-122"/>
                <a:ea typeface="黑体" pitchFamily="49" charset="-122"/>
              </a:rPr>
              <a:t>文档审查人：</a:t>
            </a:r>
            <a:r>
              <a:rPr lang="zh-CN" altLang="en-US" sz="2000" dirty="0">
                <a:latin typeface="黑体" pitchFamily="49" charset="-122"/>
                <a:ea typeface="黑体" pitchFamily="49" charset="-122"/>
              </a:rPr>
              <a:t>测试部与系统平台人员</a:t>
            </a:r>
          </a:p>
          <a:p>
            <a:pPr marL="342900" indent="-342900">
              <a:lnSpc>
                <a:spcPct val="120000"/>
              </a:lnSpc>
              <a:buFont typeface="Arial" pitchFamily="34" charset="0"/>
              <a:buChar char="•"/>
            </a:pPr>
            <a:r>
              <a:rPr lang="zh-CN" altLang="en-US" sz="2400" b="1" dirty="0">
                <a:solidFill>
                  <a:schemeClr val="accent2"/>
                </a:solidFill>
                <a:latin typeface="黑体" pitchFamily="49" charset="-122"/>
                <a:ea typeface="黑体" pitchFamily="49" charset="-122"/>
              </a:rPr>
              <a:t>记录人：</a:t>
            </a:r>
            <a:r>
              <a:rPr lang="zh-CN" altLang="en-US" sz="2000" dirty="0">
                <a:latin typeface="黑体" pitchFamily="49" charset="-122"/>
                <a:ea typeface="黑体" pitchFamily="49" charset="-122"/>
              </a:rPr>
              <a:t>测试部成员 </a:t>
            </a:r>
          </a:p>
        </p:txBody>
      </p:sp>
    </p:spTree>
    <p:extLst>
      <p:ext uri="{BB962C8B-B14F-4D97-AF65-F5344CB8AC3E}">
        <p14:creationId xmlns:p14="http://schemas.microsoft.com/office/powerpoint/2010/main" val="218201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120406"/>
            <a:ext cx="7561262" cy="43656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矩形 2"/>
          <p:cNvSpPr/>
          <p:nvPr/>
        </p:nvSpPr>
        <p:spPr>
          <a:xfrm>
            <a:off x="2575461" y="231389"/>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68313" y="1222164"/>
            <a:ext cx="8561661" cy="492443"/>
          </a:xfrm>
          <a:prstGeom prst="rect">
            <a:avLst/>
          </a:prstGeom>
        </p:spPr>
        <p:txBody>
          <a:bodyPr wrap="square">
            <a:spAutoFit/>
          </a:bodyPr>
          <a:lstStyle/>
          <a:p>
            <a:pPr indent="-342900">
              <a:buClr>
                <a:schemeClr val="tx1"/>
              </a:buClr>
              <a:buSzPct val="100000"/>
              <a:buFont typeface="Wingdings" pitchFamily="2" charset="2"/>
              <a:buChar char="n"/>
            </a:pPr>
            <a:r>
              <a:rPr lang="zh-CN" altLang="en-US" sz="2600" dirty="0">
                <a:latin typeface="Arial" pitchFamily="34" charset="0"/>
                <a:ea typeface="黑体" pitchFamily="49" charset="-122"/>
                <a:cs typeface="Arial" pitchFamily="34" charset="0"/>
              </a:rPr>
              <a:t>地铁列车控制软件需求样例</a:t>
            </a:r>
            <a:endParaRPr lang="en-US" altLang="zh-CN" sz="2600" dirty="0">
              <a:latin typeface="Arial" pitchFamily="34" charset="0"/>
              <a:ea typeface="黑体" pitchFamily="49" charset="-122"/>
              <a:cs typeface="Arial" pitchFamily="34" charset="0"/>
            </a:endParaRPr>
          </a:p>
        </p:txBody>
      </p:sp>
      <p:cxnSp>
        <p:nvCxnSpPr>
          <p:cNvPr id="8" name="直接箭头连接符 7"/>
          <p:cNvCxnSpPr/>
          <p:nvPr/>
        </p:nvCxnSpPr>
        <p:spPr>
          <a:xfrm flipH="1">
            <a:off x="2700338" y="2068385"/>
            <a:ext cx="807793" cy="244603"/>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4662488" y="2036317"/>
            <a:ext cx="1588843" cy="806896"/>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4607720" y="4303218"/>
            <a:ext cx="1114438" cy="342056"/>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2"/>
          <p:cNvSpPr txBox="1">
            <a:spLocks noChangeArrowheads="1"/>
          </p:cNvSpPr>
          <p:nvPr/>
        </p:nvSpPr>
        <p:spPr bwMode="auto">
          <a:xfrm>
            <a:off x="2952750" y="1649408"/>
            <a:ext cx="15414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FF0000"/>
                </a:solidFill>
              </a:rPr>
              <a:t>功能编号</a:t>
            </a:r>
          </a:p>
        </p:txBody>
      </p:sp>
      <p:sp>
        <p:nvSpPr>
          <p:cNvPr id="13" name="TextBox 17"/>
          <p:cNvSpPr txBox="1">
            <a:spLocks noChangeArrowheads="1"/>
          </p:cNvSpPr>
          <p:nvPr/>
        </p:nvSpPr>
        <p:spPr bwMode="auto">
          <a:xfrm>
            <a:off x="5850914" y="3972124"/>
            <a:ext cx="25374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FF0000"/>
                </a:solidFill>
              </a:rPr>
              <a:t>形式化语言描述</a:t>
            </a:r>
          </a:p>
        </p:txBody>
      </p:sp>
      <p:sp>
        <p:nvSpPr>
          <p:cNvPr id="12" name="TextBox 16"/>
          <p:cNvSpPr txBox="1">
            <a:spLocks noChangeArrowheads="1"/>
          </p:cNvSpPr>
          <p:nvPr/>
        </p:nvSpPr>
        <p:spPr bwMode="auto">
          <a:xfrm>
            <a:off x="5722158" y="1575942"/>
            <a:ext cx="2057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400" b="1" dirty="0">
                <a:solidFill>
                  <a:srgbClr val="FF0000"/>
                </a:solidFill>
              </a:rPr>
              <a:t>自然语言描述</a:t>
            </a:r>
          </a:p>
        </p:txBody>
      </p:sp>
      <p:sp>
        <p:nvSpPr>
          <p:cNvPr id="15" name="矩形 14"/>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Tree>
    <p:extLst>
      <p:ext uri="{BB962C8B-B14F-4D97-AF65-F5344CB8AC3E}">
        <p14:creationId xmlns:p14="http://schemas.microsoft.com/office/powerpoint/2010/main" val="321718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2510" y="1858236"/>
            <a:ext cx="3247697" cy="954107"/>
          </a:xfrm>
          <a:prstGeom prst="rect">
            <a:avLst/>
          </a:prstGeom>
        </p:spPr>
        <p:txBody>
          <a:bodyPr wrap="square">
            <a:spAutoFit/>
          </a:bodyPr>
          <a:lstStyle/>
          <a:p>
            <a:pPr algn="ctr">
              <a:buClr>
                <a:schemeClr val="accent1"/>
              </a:buClr>
              <a:buSzPct val="100000"/>
              <a:defRPr/>
            </a:pPr>
            <a:r>
              <a:rPr lang="zh-CN" altLang="en-US" sz="2800" b="1" dirty="0">
                <a:solidFill>
                  <a:srgbClr val="000000"/>
                </a:solidFill>
                <a:latin typeface="微软雅黑" panose="020B0503020204020204" pitchFamily="34" charset="-122"/>
                <a:ea typeface="微软雅黑" panose="020B0503020204020204" pitchFamily="34" charset="-122"/>
                <a:sym typeface="Times New Roman" pitchFamily="18" charset="0"/>
              </a:rPr>
              <a:t>问题清单</a:t>
            </a:r>
            <a:endParaRPr lang="en-US" altLang="zh-CN" sz="2800" b="1" dirty="0">
              <a:solidFill>
                <a:srgbClr val="000000"/>
              </a:solidFill>
              <a:latin typeface="微软雅黑" panose="020B0503020204020204" pitchFamily="34" charset="-122"/>
              <a:ea typeface="微软雅黑" panose="020B0503020204020204" pitchFamily="34" charset="-122"/>
              <a:sym typeface="Times New Roman" pitchFamily="18" charset="0"/>
            </a:endParaRPr>
          </a:p>
          <a:p>
            <a:pPr algn="ctr">
              <a:buClr>
                <a:schemeClr val="accent1"/>
              </a:buClr>
              <a:buSzPct val="100000"/>
              <a:defRPr/>
            </a:pPr>
            <a:r>
              <a:rPr lang="en-US" altLang="zh-CN" sz="2800" b="1" dirty="0">
                <a:solidFill>
                  <a:srgbClr val="000000"/>
                </a:solidFill>
                <a:latin typeface="微软雅黑" panose="020B0503020204020204" pitchFamily="34" charset="-122"/>
                <a:ea typeface="微软雅黑" panose="020B0503020204020204" pitchFamily="34" charset="-122"/>
                <a:sym typeface="Times New Roman" pitchFamily="18" charset="0"/>
              </a:rPr>
              <a:t>(Check List)</a:t>
            </a:r>
          </a:p>
        </p:txBody>
      </p:sp>
      <p:sp>
        <p:nvSpPr>
          <p:cNvPr id="8" name="矩形 7"/>
          <p:cNvSpPr/>
          <p:nvPr/>
        </p:nvSpPr>
        <p:spPr>
          <a:xfrm>
            <a:off x="760445" y="3959812"/>
            <a:ext cx="7623110" cy="1726948"/>
          </a:xfrm>
          <a:prstGeom prst="rect">
            <a:avLst/>
          </a:prstGeom>
          <a:ln>
            <a:solidFill>
              <a:srgbClr val="000000"/>
            </a:solidFill>
          </a:ln>
        </p:spPr>
        <p:txBody>
          <a:bodyPr wrap="square">
            <a:spAutoFit/>
          </a:bodyPr>
          <a:lstStyle/>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刻画列车状态变化的功能描述是否有对应的状态转换图？</a:t>
            </a:r>
            <a:endParaRPr lang="en-US" altLang="zh-CN" sz="2200" dirty="0">
              <a:solidFill>
                <a:srgbClr val="000000"/>
              </a:solidFill>
              <a:latin typeface="黑体" pitchFamily="49" charset="-122"/>
              <a:ea typeface="黑体" pitchFamily="49" charset="-122"/>
              <a:sym typeface="Times New Roman" pitchFamily="18" charset="0"/>
            </a:endParaRPr>
          </a:p>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动力学计算公式的引用和导入是否完整？</a:t>
            </a:r>
            <a:endParaRPr lang="en-US" altLang="zh-CN" sz="2200" dirty="0">
              <a:solidFill>
                <a:srgbClr val="000000"/>
              </a:solidFill>
              <a:latin typeface="黑体" pitchFamily="49" charset="-122"/>
              <a:ea typeface="黑体" pitchFamily="49" charset="-122"/>
              <a:sym typeface="Times New Roman" pitchFamily="18" charset="0"/>
            </a:endParaRPr>
          </a:p>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每条功能是否都有来源标注？</a:t>
            </a:r>
            <a:endParaRPr lang="en-US" altLang="zh-CN" sz="2200" dirty="0">
              <a:solidFill>
                <a:srgbClr val="000000"/>
              </a:solidFill>
              <a:latin typeface="黑体" pitchFamily="49" charset="-122"/>
              <a:ea typeface="黑体" pitchFamily="49" charset="-122"/>
              <a:sym typeface="Times New Roman" pitchFamily="18" charset="0"/>
            </a:endParaRPr>
          </a:p>
          <a:p>
            <a:pPr marL="285750" indent="-285750">
              <a:lnSpc>
                <a:spcPct val="125000"/>
              </a:lnSpc>
              <a:buSzPct val="100000"/>
              <a:buFont typeface="Arial" pitchFamily="34" charset="0"/>
              <a:buChar char="•"/>
              <a:defRPr/>
            </a:pPr>
            <a:r>
              <a:rPr lang="en-US" altLang="zh-CN" sz="2200" dirty="0">
                <a:solidFill>
                  <a:srgbClr val="000000"/>
                </a:solidFill>
                <a:latin typeface="黑体" pitchFamily="49" charset="-122"/>
                <a:ea typeface="黑体" pitchFamily="49" charset="-122"/>
                <a:sym typeface="Times New Roman" pitchFamily="18" charset="0"/>
              </a:rPr>
              <a:t>……</a:t>
            </a:r>
          </a:p>
        </p:txBody>
      </p:sp>
      <p:sp>
        <p:nvSpPr>
          <p:cNvPr id="2" name="矩形 1"/>
          <p:cNvSpPr/>
          <p:nvPr/>
        </p:nvSpPr>
        <p:spPr>
          <a:xfrm>
            <a:off x="1190243" y="3193342"/>
            <a:ext cx="5931432" cy="623248"/>
          </a:xfrm>
          <a:prstGeom prst="rect">
            <a:avLst/>
          </a:prstGeom>
        </p:spPr>
        <p:txBody>
          <a:bodyPr wrap="none">
            <a:spAutoFit/>
          </a:bodyPr>
          <a:lstStyle/>
          <a:p>
            <a:pPr>
              <a:lnSpc>
                <a:spcPct val="125000"/>
              </a:lnSpc>
              <a:buClr>
                <a:schemeClr val="accent1"/>
              </a:buClr>
              <a:buSzPct val="100000"/>
              <a:defRPr/>
            </a:pPr>
            <a:r>
              <a:rPr lang="zh-CN" altLang="en-US" sz="3200" b="1" dirty="0">
                <a:solidFill>
                  <a:schemeClr val="accent2"/>
                </a:solidFill>
                <a:latin typeface="黑体" pitchFamily="49" charset="-122"/>
                <a:ea typeface="黑体" pitchFamily="49" charset="-122"/>
                <a:sym typeface="Times New Roman" pitchFamily="18" charset="0"/>
              </a:rPr>
              <a:t>例</a:t>
            </a:r>
            <a:r>
              <a:rPr lang="zh-CN" altLang="en-US" sz="3200" dirty="0">
                <a:solidFill>
                  <a:schemeClr val="accent2"/>
                </a:solidFill>
                <a:latin typeface="黑体" pitchFamily="49" charset="-122"/>
                <a:ea typeface="黑体" pitchFamily="49" charset="-122"/>
                <a:sym typeface="Times New Roman" pitchFamily="18" charset="0"/>
              </a:rPr>
              <a:t>：</a:t>
            </a:r>
            <a:r>
              <a:rPr lang="zh-CN" altLang="en-US" sz="2400" dirty="0">
                <a:solidFill>
                  <a:srgbClr val="000000"/>
                </a:solidFill>
                <a:latin typeface="黑体" pitchFamily="49" charset="-122"/>
                <a:ea typeface="黑体" pitchFamily="49" charset="-122"/>
                <a:sym typeface="Times New Roman" pitchFamily="18" charset="0"/>
              </a:rPr>
              <a:t>地铁列车控制软件需求评审问题清单</a:t>
            </a:r>
            <a:endParaRPr lang="en-US" altLang="zh-CN" sz="2400" dirty="0">
              <a:solidFill>
                <a:srgbClr val="000000"/>
              </a:solidFill>
              <a:latin typeface="黑体" pitchFamily="49" charset="-122"/>
              <a:ea typeface="黑体" pitchFamily="49" charset="-122"/>
              <a:sym typeface="Times New Roman" pitchFamily="18" charset="0"/>
            </a:endParaRPr>
          </a:p>
        </p:txBody>
      </p:sp>
      <p:sp>
        <p:nvSpPr>
          <p:cNvPr id="10" name="矩形 9"/>
          <p:cNvSpPr/>
          <p:nvPr/>
        </p:nvSpPr>
        <p:spPr>
          <a:xfrm>
            <a:off x="3920359" y="1835334"/>
            <a:ext cx="4572000" cy="1303755"/>
          </a:xfrm>
          <a:prstGeom prst="rect">
            <a:avLst/>
          </a:prstGeom>
        </p:spPr>
        <p:txBody>
          <a:bodyPr>
            <a:spAutoFit/>
          </a:bodyPr>
          <a:lstStyle/>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引导审查的重要依据</a:t>
            </a:r>
            <a:endParaRPr lang="en-US" altLang="zh-CN" sz="2200" dirty="0">
              <a:solidFill>
                <a:srgbClr val="000000"/>
              </a:solidFill>
              <a:latin typeface="黑体" pitchFamily="49" charset="-122"/>
              <a:ea typeface="黑体" pitchFamily="49" charset="-122"/>
              <a:sym typeface="Times New Roman" pitchFamily="18" charset="0"/>
            </a:endParaRPr>
          </a:p>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针对不同需求内容会有差异</a:t>
            </a:r>
            <a:endParaRPr lang="en-US" altLang="zh-CN" sz="2200" dirty="0">
              <a:solidFill>
                <a:srgbClr val="000000"/>
              </a:solidFill>
              <a:latin typeface="黑体" pitchFamily="49" charset="-122"/>
              <a:ea typeface="黑体" pitchFamily="49" charset="-122"/>
              <a:sym typeface="Times New Roman" pitchFamily="18" charset="0"/>
            </a:endParaRPr>
          </a:p>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需求工程理论和经验的产物</a:t>
            </a:r>
            <a:endParaRPr lang="en-US" altLang="zh-CN" sz="2200" dirty="0">
              <a:solidFill>
                <a:srgbClr val="000000"/>
              </a:solidFill>
              <a:latin typeface="黑体" pitchFamily="49" charset="-122"/>
              <a:ea typeface="黑体" pitchFamily="49" charset="-122"/>
              <a:sym typeface="Times New Roman" pitchFamily="18" charset="0"/>
            </a:endParaRPr>
          </a:p>
        </p:txBody>
      </p:sp>
    </p:spTree>
    <p:extLst>
      <p:ext uri="{BB962C8B-B14F-4D97-AF65-F5344CB8AC3E}">
        <p14:creationId xmlns:p14="http://schemas.microsoft.com/office/powerpoint/2010/main" val="1467073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3345" y="1594454"/>
            <a:ext cx="8321964" cy="515526"/>
          </a:xfrm>
          <a:prstGeom prst="rect">
            <a:avLst/>
          </a:prstGeom>
          <a:ln>
            <a:noFill/>
          </a:ln>
        </p:spPr>
        <p:txBody>
          <a:bodyPr wrap="square">
            <a:spAutoFit/>
          </a:bodyPr>
          <a:lstStyle/>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刻画列车状态变化的功能描述是否有对应的状态转换图？</a:t>
            </a:r>
            <a:endParaRPr lang="en-US" altLang="zh-CN" sz="2200" dirty="0">
              <a:solidFill>
                <a:srgbClr val="000000"/>
              </a:solidFill>
              <a:latin typeface="黑体" pitchFamily="49" charset="-122"/>
              <a:ea typeface="黑体" pitchFamily="49" charset="-122"/>
              <a:sym typeface="Times New Roman" pitchFamily="18" charset="0"/>
            </a:endParaRPr>
          </a:p>
        </p:txBody>
      </p:sp>
      <p:sp>
        <p:nvSpPr>
          <p:cNvPr id="2" name="矩形 1"/>
          <p:cNvSpPr/>
          <p:nvPr/>
        </p:nvSpPr>
        <p:spPr>
          <a:xfrm>
            <a:off x="1670534" y="911960"/>
            <a:ext cx="5315879" cy="707886"/>
          </a:xfrm>
          <a:prstGeom prst="rect">
            <a:avLst/>
          </a:prstGeom>
        </p:spPr>
        <p:txBody>
          <a:bodyPr wrap="none">
            <a:spAutoFit/>
          </a:bodyPr>
          <a:lstStyle/>
          <a:p>
            <a:pPr>
              <a:lnSpc>
                <a:spcPct val="125000"/>
              </a:lnSpc>
              <a:buClr>
                <a:schemeClr val="accent1"/>
              </a:buClr>
              <a:buSzPct val="100000"/>
              <a:defRPr/>
            </a:pPr>
            <a:r>
              <a:rPr lang="zh-CN" altLang="en-US" sz="3200" b="1" dirty="0">
                <a:solidFill>
                  <a:schemeClr val="accent2"/>
                </a:solidFill>
                <a:latin typeface="黑体" pitchFamily="49" charset="-122"/>
                <a:ea typeface="黑体" pitchFamily="49" charset="-122"/>
                <a:sym typeface="Times New Roman" pitchFamily="18" charset="0"/>
              </a:rPr>
              <a:t>例</a:t>
            </a:r>
            <a:r>
              <a:rPr lang="zh-CN" altLang="en-US" sz="3200" dirty="0">
                <a:solidFill>
                  <a:schemeClr val="accent2"/>
                </a:solidFill>
                <a:latin typeface="黑体" pitchFamily="49" charset="-122"/>
                <a:ea typeface="黑体" pitchFamily="49" charset="-122"/>
                <a:sym typeface="Times New Roman" pitchFamily="18" charset="0"/>
              </a:rPr>
              <a:t>：</a:t>
            </a:r>
            <a:r>
              <a:rPr lang="zh-CN" altLang="en-US" sz="2400" dirty="0">
                <a:solidFill>
                  <a:srgbClr val="000000"/>
                </a:solidFill>
                <a:latin typeface="黑体" pitchFamily="49" charset="-122"/>
                <a:ea typeface="黑体" pitchFamily="49" charset="-122"/>
                <a:sym typeface="Times New Roman" pitchFamily="18" charset="0"/>
              </a:rPr>
              <a:t>地铁列车控制软件需求评审问题</a:t>
            </a:r>
            <a:endParaRPr lang="en-US" altLang="zh-CN" sz="2400" dirty="0">
              <a:solidFill>
                <a:srgbClr val="000000"/>
              </a:solidFill>
              <a:latin typeface="黑体" pitchFamily="49" charset="-122"/>
              <a:ea typeface="黑体" pitchFamily="49" charset="-122"/>
              <a:sym typeface="Times New Roman" pitchFamily="18" charset="0"/>
            </a:endParaRPr>
          </a:p>
        </p:txBody>
      </p:sp>
      <p:pic>
        <p:nvPicPr>
          <p:cNvPr id="5" name="图片 4"/>
          <p:cNvPicPr>
            <a:picLocks noChangeAspect="1"/>
          </p:cNvPicPr>
          <p:nvPr/>
        </p:nvPicPr>
        <p:blipFill>
          <a:blip r:embed="rId2"/>
          <a:stretch>
            <a:fillRect/>
          </a:stretch>
        </p:blipFill>
        <p:spPr>
          <a:xfrm>
            <a:off x="365125" y="2169226"/>
            <a:ext cx="5841711" cy="1540088"/>
          </a:xfrm>
          <a:prstGeom prst="rect">
            <a:avLst/>
          </a:prstGeom>
          <a:ln w="12700">
            <a:solidFill>
              <a:srgbClr val="000000"/>
            </a:solidFill>
          </a:ln>
        </p:spPr>
      </p:pic>
      <p:pic>
        <p:nvPicPr>
          <p:cNvPr id="6" name="图片 5"/>
          <p:cNvPicPr>
            <a:picLocks noChangeAspect="1"/>
          </p:cNvPicPr>
          <p:nvPr/>
        </p:nvPicPr>
        <p:blipFill>
          <a:blip r:embed="rId3"/>
          <a:stretch>
            <a:fillRect/>
          </a:stretch>
        </p:blipFill>
        <p:spPr>
          <a:xfrm>
            <a:off x="365125" y="3709314"/>
            <a:ext cx="5841711" cy="1600185"/>
          </a:xfrm>
          <a:prstGeom prst="rect">
            <a:avLst/>
          </a:prstGeom>
          <a:ln w="12700">
            <a:solidFill>
              <a:srgbClr val="000000"/>
            </a:solidFill>
          </a:ln>
        </p:spPr>
      </p:pic>
      <p:pic>
        <p:nvPicPr>
          <p:cNvPr id="9" name="图片 8"/>
          <p:cNvPicPr>
            <a:picLocks noChangeAspect="1"/>
          </p:cNvPicPr>
          <p:nvPr/>
        </p:nvPicPr>
        <p:blipFill>
          <a:blip r:embed="rId4"/>
          <a:stretch>
            <a:fillRect/>
          </a:stretch>
        </p:blipFill>
        <p:spPr>
          <a:xfrm>
            <a:off x="365125" y="5309499"/>
            <a:ext cx="5841711" cy="1408521"/>
          </a:xfrm>
          <a:prstGeom prst="rect">
            <a:avLst/>
          </a:prstGeom>
          <a:ln w="12700">
            <a:solidFill>
              <a:srgbClr val="000000"/>
            </a:solidFill>
          </a:ln>
        </p:spPr>
      </p:pic>
      <p:sp>
        <p:nvSpPr>
          <p:cNvPr id="11" name="文本框 10"/>
          <p:cNvSpPr txBox="1"/>
          <p:nvPr/>
        </p:nvSpPr>
        <p:spPr>
          <a:xfrm>
            <a:off x="6373091" y="2687782"/>
            <a:ext cx="2669309" cy="2169825"/>
          </a:xfrm>
          <a:prstGeom prst="rect">
            <a:avLst/>
          </a:prstGeom>
          <a:solidFill>
            <a:srgbClr val="FFC000"/>
          </a:solidFill>
        </p:spPr>
        <p:txBody>
          <a:bodyPr wrap="square" rtlCol="0">
            <a:spAutoFit/>
          </a:bodyPr>
          <a:lstStyle/>
          <a:p>
            <a:pPr marL="285750" indent="-285750">
              <a:lnSpc>
                <a:spcPct val="125000"/>
              </a:lnSpc>
              <a:buFont typeface="Wingdings" panose="05000000000000000000" pitchFamily="2" charset="2"/>
              <a:buChar char="Ø"/>
            </a:pPr>
            <a:r>
              <a:rPr lang="zh-CN" altLang="en-US" dirty="0"/>
              <a:t>审查人员希望对这个复杂的功能有更直观的图形化描述</a:t>
            </a:r>
            <a:endParaRPr lang="en-US" altLang="zh-CN" dirty="0"/>
          </a:p>
          <a:p>
            <a:pPr marL="285750" indent="-285750">
              <a:lnSpc>
                <a:spcPct val="125000"/>
              </a:lnSpc>
              <a:buFont typeface="Wingdings" panose="05000000000000000000" pitchFamily="2" charset="2"/>
              <a:buChar char="Ø"/>
            </a:pPr>
            <a:endParaRPr lang="en-US" altLang="zh-CN" dirty="0"/>
          </a:p>
          <a:p>
            <a:pPr marL="285750" indent="-285750">
              <a:lnSpc>
                <a:spcPct val="125000"/>
              </a:lnSpc>
              <a:buFont typeface="Wingdings" panose="05000000000000000000" pitchFamily="2" charset="2"/>
              <a:buChar char="Ø"/>
            </a:pPr>
            <a:r>
              <a:rPr lang="zh-CN" altLang="en-US" dirty="0"/>
              <a:t>按照问题清单，此处应补足“状态转换图”</a:t>
            </a:r>
          </a:p>
        </p:txBody>
      </p:sp>
    </p:spTree>
    <p:extLst>
      <p:ext uri="{BB962C8B-B14F-4D97-AF65-F5344CB8AC3E}">
        <p14:creationId xmlns:p14="http://schemas.microsoft.com/office/powerpoint/2010/main" val="3931617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3345" y="1594454"/>
            <a:ext cx="8321964" cy="515526"/>
          </a:xfrm>
          <a:prstGeom prst="rect">
            <a:avLst/>
          </a:prstGeom>
          <a:ln>
            <a:noFill/>
          </a:ln>
        </p:spPr>
        <p:txBody>
          <a:bodyPr wrap="square">
            <a:spAutoFit/>
          </a:bodyPr>
          <a:lstStyle/>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刻画列车状态变化的功能描述是否有对应的状态转换图？</a:t>
            </a:r>
            <a:endParaRPr lang="en-US" altLang="zh-CN" sz="2200" dirty="0">
              <a:solidFill>
                <a:srgbClr val="000000"/>
              </a:solidFill>
              <a:latin typeface="黑体" pitchFamily="49" charset="-122"/>
              <a:ea typeface="黑体" pitchFamily="49" charset="-122"/>
              <a:sym typeface="Times New Roman" pitchFamily="18" charset="0"/>
            </a:endParaRPr>
          </a:p>
        </p:txBody>
      </p:sp>
      <p:sp>
        <p:nvSpPr>
          <p:cNvPr id="2" name="矩形 1"/>
          <p:cNvSpPr/>
          <p:nvPr/>
        </p:nvSpPr>
        <p:spPr>
          <a:xfrm>
            <a:off x="1670534" y="911960"/>
            <a:ext cx="5315879" cy="707886"/>
          </a:xfrm>
          <a:prstGeom prst="rect">
            <a:avLst/>
          </a:prstGeom>
        </p:spPr>
        <p:txBody>
          <a:bodyPr wrap="none">
            <a:spAutoFit/>
          </a:bodyPr>
          <a:lstStyle/>
          <a:p>
            <a:pPr>
              <a:lnSpc>
                <a:spcPct val="125000"/>
              </a:lnSpc>
              <a:buClr>
                <a:schemeClr val="accent1"/>
              </a:buClr>
              <a:buSzPct val="100000"/>
              <a:defRPr/>
            </a:pPr>
            <a:r>
              <a:rPr lang="zh-CN" altLang="en-US" sz="3200" b="1" dirty="0">
                <a:solidFill>
                  <a:schemeClr val="accent2"/>
                </a:solidFill>
                <a:latin typeface="黑体" pitchFamily="49" charset="-122"/>
                <a:ea typeface="黑体" pitchFamily="49" charset="-122"/>
                <a:sym typeface="Times New Roman" pitchFamily="18" charset="0"/>
              </a:rPr>
              <a:t>例</a:t>
            </a:r>
            <a:r>
              <a:rPr lang="zh-CN" altLang="en-US" sz="3200" dirty="0">
                <a:solidFill>
                  <a:schemeClr val="accent2"/>
                </a:solidFill>
                <a:latin typeface="黑体" pitchFamily="49" charset="-122"/>
                <a:ea typeface="黑体" pitchFamily="49" charset="-122"/>
                <a:sym typeface="Times New Roman" pitchFamily="18" charset="0"/>
              </a:rPr>
              <a:t>：</a:t>
            </a:r>
            <a:r>
              <a:rPr lang="zh-CN" altLang="en-US" sz="2400" dirty="0">
                <a:solidFill>
                  <a:srgbClr val="000000"/>
                </a:solidFill>
                <a:latin typeface="黑体" pitchFamily="49" charset="-122"/>
                <a:ea typeface="黑体" pitchFamily="49" charset="-122"/>
                <a:sym typeface="Times New Roman" pitchFamily="18" charset="0"/>
              </a:rPr>
              <a:t>地铁列车控制软件需求评审问题</a:t>
            </a:r>
            <a:endParaRPr lang="en-US" altLang="zh-CN" sz="2400" dirty="0">
              <a:solidFill>
                <a:srgbClr val="000000"/>
              </a:solidFill>
              <a:latin typeface="黑体" pitchFamily="49" charset="-122"/>
              <a:ea typeface="黑体" pitchFamily="49" charset="-122"/>
              <a:sym typeface="Times New Roman" pitchFamily="18" charset="0"/>
            </a:endParaRPr>
          </a:p>
        </p:txBody>
      </p:sp>
      <p:pic>
        <p:nvPicPr>
          <p:cNvPr id="6" name="图片 5"/>
          <p:cNvPicPr>
            <a:picLocks noChangeAspect="1"/>
          </p:cNvPicPr>
          <p:nvPr/>
        </p:nvPicPr>
        <p:blipFill>
          <a:blip r:embed="rId2"/>
          <a:stretch>
            <a:fillRect/>
          </a:stretch>
        </p:blipFill>
        <p:spPr>
          <a:xfrm>
            <a:off x="166103" y="2128452"/>
            <a:ext cx="4724111" cy="1294048"/>
          </a:xfrm>
          <a:prstGeom prst="rect">
            <a:avLst/>
          </a:prstGeom>
          <a:ln w="12700">
            <a:solidFill>
              <a:srgbClr val="000000"/>
            </a:solidFill>
          </a:ln>
        </p:spPr>
      </p:pic>
      <p:pic>
        <p:nvPicPr>
          <p:cNvPr id="9" name="图片 8"/>
          <p:cNvPicPr>
            <a:picLocks noChangeAspect="1"/>
          </p:cNvPicPr>
          <p:nvPr/>
        </p:nvPicPr>
        <p:blipFill>
          <a:blip r:embed="rId3"/>
          <a:stretch>
            <a:fillRect/>
          </a:stretch>
        </p:blipFill>
        <p:spPr>
          <a:xfrm>
            <a:off x="166103" y="3422500"/>
            <a:ext cx="4724111" cy="1139051"/>
          </a:xfrm>
          <a:prstGeom prst="rect">
            <a:avLst/>
          </a:prstGeom>
          <a:ln w="12700">
            <a:solidFill>
              <a:srgbClr val="000000"/>
            </a:solidFill>
          </a:ln>
        </p:spPr>
      </p:pic>
      <p:pic>
        <p:nvPicPr>
          <p:cNvPr id="7" name="图片 6"/>
          <p:cNvPicPr>
            <a:picLocks noChangeAspect="1"/>
          </p:cNvPicPr>
          <p:nvPr/>
        </p:nvPicPr>
        <p:blipFill>
          <a:blip r:embed="rId4"/>
          <a:stretch>
            <a:fillRect/>
          </a:stretch>
        </p:blipFill>
        <p:spPr>
          <a:xfrm>
            <a:off x="166103" y="4561551"/>
            <a:ext cx="4724111" cy="1581379"/>
          </a:xfrm>
          <a:prstGeom prst="rect">
            <a:avLst/>
          </a:prstGeom>
          <a:ln w="12700">
            <a:solidFill>
              <a:srgbClr val="000000"/>
            </a:solidFill>
          </a:ln>
        </p:spPr>
      </p:pic>
      <p:sp>
        <p:nvSpPr>
          <p:cNvPr id="12" name="内容占位符 2"/>
          <p:cNvSpPr txBox="1">
            <a:spLocks/>
          </p:cNvSpPr>
          <p:nvPr/>
        </p:nvSpPr>
        <p:spPr bwMode="auto">
          <a:xfrm>
            <a:off x="5145353" y="4739336"/>
            <a:ext cx="3869338" cy="1611122"/>
          </a:xfrm>
          <a:prstGeom prst="rect">
            <a:avLst/>
          </a:prstGeom>
          <a:noFill/>
          <a:ln>
            <a:noFill/>
          </a:ln>
          <a:extLst/>
        </p:spPr>
        <p:txBody>
          <a:bodyPr lIns="90840" tIns="44623" rIns="90840" bIns="44623"/>
          <a:lstStyle>
            <a:lvl1pPr marL="466725" indent="-466725" algn="l" rtl="0" eaLnBrk="0" fontAlgn="base" hangingPunct="0">
              <a:spcBef>
                <a:spcPct val="20000"/>
              </a:spcBef>
              <a:spcAft>
                <a:spcPct val="0"/>
              </a:spcAft>
              <a:buClr>
                <a:schemeClr val="accent2"/>
              </a:buClr>
              <a:buSzPct val="50000"/>
              <a:buFont typeface="Wingdings" pitchFamily="2" charset="2"/>
              <a:buChar char="u"/>
              <a:defRPr sz="2400">
                <a:solidFill>
                  <a:schemeClr val="tx1"/>
                </a:solidFill>
                <a:latin typeface="Times" pitchFamily="18" charset="0"/>
                <a:ea typeface="+mn-ea"/>
                <a:cs typeface="Times" pitchFamily="18" charset="0"/>
              </a:defRPr>
            </a:lvl1pPr>
            <a:lvl2pPr marL="1038225" indent="-457200" algn="l" rtl="0" eaLnBrk="0" fontAlgn="base" hangingPunct="0">
              <a:spcBef>
                <a:spcPct val="20000"/>
              </a:spcBef>
              <a:spcAft>
                <a:spcPct val="0"/>
              </a:spcAft>
              <a:buClr>
                <a:schemeClr val="accent1">
                  <a:lumMod val="75000"/>
                </a:schemeClr>
              </a:buClr>
              <a:buSzPct val="100000"/>
              <a:buFont typeface="Wingdings" pitchFamily="2" charset="2"/>
              <a:buChar char="Ø"/>
              <a:defRPr sz="2000">
                <a:solidFill>
                  <a:schemeClr val="tx1"/>
                </a:solidFill>
                <a:latin typeface="Times" pitchFamily="18" charset="0"/>
                <a:cs typeface="Times" pitchFamily="18" charset="0"/>
              </a:defRPr>
            </a:lvl2pPr>
            <a:lvl3pPr marL="1382713" indent="-228600" algn="l" rtl="0" eaLnBrk="0" fontAlgn="base" hangingPunct="0">
              <a:spcBef>
                <a:spcPct val="20000"/>
              </a:spcBef>
              <a:spcAft>
                <a:spcPct val="0"/>
              </a:spcAft>
              <a:buClr>
                <a:schemeClr val="tx1"/>
              </a:buClr>
              <a:buSzPct val="100000"/>
              <a:buChar char="•"/>
              <a:defRPr sz="2400">
                <a:solidFill>
                  <a:schemeClr val="tx1"/>
                </a:solidFill>
                <a:latin typeface="Times" pitchFamily="18" charset="0"/>
                <a:cs typeface="Times" pitchFamily="18" charset="0"/>
              </a:defRPr>
            </a:lvl3pPr>
            <a:lvl4pPr marL="1727200" indent="-228600" algn="l" rtl="0" eaLnBrk="0" fontAlgn="base" hangingPunct="0">
              <a:spcBef>
                <a:spcPct val="20000"/>
              </a:spcBef>
              <a:spcAft>
                <a:spcPct val="0"/>
              </a:spcAft>
              <a:buClr>
                <a:schemeClr val="accent2"/>
              </a:buClr>
              <a:buSzPct val="65000"/>
              <a:buFont typeface="Monotype Sorts"/>
              <a:buChar char=""/>
              <a:defRPr sz="2000">
                <a:solidFill>
                  <a:schemeClr val="tx1"/>
                </a:solidFill>
                <a:latin typeface="Times" pitchFamily="18" charset="0"/>
                <a:cs typeface="Times" pitchFamily="18" charset="0"/>
              </a:defRPr>
            </a:lvl4pPr>
            <a:lvl5pPr marL="2071688" indent="-228600" algn="l" rtl="0" eaLnBrk="0" fontAlgn="base" hangingPunct="0">
              <a:spcBef>
                <a:spcPct val="20000"/>
              </a:spcBef>
              <a:spcAft>
                <a:spcPct val="0"/>
              </a:spcAft>
              <a:buClr>
                <a:schemeClr val="tx1"/>
              </a:buClr>
              <a:buSzPct val="100000"/>
              <a:buChar char="•"/>
              <a:defRPr sz="2000">
                <a:solidFill>
                  <a:schemeClr val="tx1"/>
                </a:solidFill>
                <a:latin typeface="Times" pitchFamily="18" charset="0"/>
                <a:cs typeface="Times" pitchFamily="18" charset="0"/>
              </a:defRPr>
            </a:lvl5pPr>
            <a:lvl6pPr marL="2530782" indent="-229492" algn="l" rtl="0" eaLnBrk="1" fontAlgn="base" hangingPunct="1">
              <a:spcBef>
                <a:spcPct val="20000"/>
              </a:spcBef>
              <a:spcAft>
                <a:spcPct val="0"/>
              </a:spcAft>
              <a:buClr>
                <a:schemeClr val="tx1"/>
              </a:buClr>
              <a:buSzPct val="100000"/>
              <a:buChar char="•"/>
              <a:defRPr sz="2000">
                <a:solidFill>
                  <a:schemeClr val="tx1"/>
                </a:solidFill>
                <a:latin typeface="+mn-lt"/>
              </a:defRPr>
            </a:lvl6pPr>
            <a:lvl7pPr marL="2989765" indent="-229492" algn="l" rtl="0" eaLnBrk="1" fontAlgn="base" hangingPunct="1">
              <a:spcBef>
                <a:spcPct val="20000"/>
              </a:spcBef>
              <a:spcAft>
                <a:spcPct val="0"/>
              </a:spcAft>
              <a:buClr>
                <a:schemeClr val="tx1"/>
              </a:buClr>
              <a:buSzPct val="100000"/>
              <a:buChar char="•"/>
              <a:defRPr sz="2000">
                <a:solidFill>
                  <a:schemeClr val="tx1"/>
                </a:solidFill>
                <a:latin typeface="+mn-lt"/>
              </a:defRPr>
            </a:lvl7pPr>
            <a:lvl8pPr marL="3448748" indent="-229492" algn="l" rtl="0" eaLnBrk="1" fontAlgn="base" hangingPunct="1">
              <a:spcBef>
                <a:spcPct val="20000"/>
              </a:spcBef>
              <a:spcAft>
                <a:spcPct val="0"/>
              </a:spcAft>
              <a:buClr>
                <a:schemeClr val="tx1"/>
              </a:buClr>
              <a:buSzPct val="100000"/>
              <a:buChar char="•"/>
              <a:defRPr sz="2000">
                <a:solidFill>
                  <a:schemeClr val="tx1"/>
                </a:solidFill>
                <a:latin typeface="+mn-lt"/>
              </a:defRPr>
            </a:lvl8pPr>
            <a:lvl9pPr marL="3907731" indent="-229492" algn="l" rtl="0" eaLnBrk="1" fontAlgn="base" hangingPunct="1">
              <a:spcBef>
                <a:spcPct val="20000"/>
              </a:spcBef>
              <a:spcAft>
                <a:spcPct val="0"/>
              </a:spcAft>
              <a:buClr>
                <a:schemeClr val="tx1"/>
              </a:buClr>
              <a:buSzPct val="100000"/>
              <a:buChar char="•"/>
              <a:defRPr sz="2000">
                <a:solidFill>
                  <a:schemeClr val="tx1"/>
                </a:solidFill>
                <a:latin typeface="+mn-lt"/>
              </a:defRPr>
            </a:lvl9pPr>
          </a:lstStyle>
          <a:p>
            <a:pPr marL="0" indent="0" algn="just">
              <a:lnSpc>
                <a:spcPct val="125000"/>
              </a:lnSpc>
              <a:spcBef>
                <a:spcPts val="0"/>
              </a:spcBef>
              <a:buClr>
                <a:srgbClr val="FF0000"/>
              </a:buClr>
              <a:buSzPct val="100000"/>
              <a:buFont typeface="Wingdings" pitchFamily="2" charset="2"/>
              <a:buNone/>
              <a:defRPr/>
            </a:pPr>
            <a:r>
              <a:rPr lang="zh-CN" altLang="en-US" sz="2200" b="1" kern="0" dirty="0">
                <a:latin typeface="黑体" pitchFamily="49" charset="-122"/>
                <a:ea typeface="黑体" pitchFamily="49" charset="-122"/>
                <a:cs typeface="Times New Roman" panose="02020603050405020304" pitchFamily="18" charset="0"/>
              </a:rPr>
              <a:t>用软件工具生成状态转移关系</a:t>
            </a:r>
            <a:endParaRPr lang="en-US" altLang="zh-CN" sz="2200" b="1" kern="0" dirty="0">
              <a:latin typeface="黑体" pitchFamily="49" charset="-122"/>
              <a:ea typeface="黑体" pitchFamily="49" charset="-122"/>
              <a:cs typeface="Times New Roman" panose="02020603050405020304" pitchFamily="18" charset="0"/>
            </a:endParaRPr>
          </a:p>
          <a:p>
            <a:pPr algn="just">
              <a:lnSpc>
                <a:spcPct val="125000"/>
              </a:lnSpc>
              <a:spcBef>
                <a:spcPts val="0"/>
              </a:spcBef>
              <a:buSzPct val="100000"/>
              <a:buFont typeface="Wingdings" pitchFamily="2" charset="2"/>
              <a:buChar char="l"/>
              <a:defRPr/>
            </a:pPr>
            <a:r>
              <a:rPr lang="zh-CN" altLang="en-US" sz="2000" b="1" kern="0" dirty="0">
                <a:latin typeface="黑体" pitchFamily="49" charset="-122"/>
                <a:ea typeface="黑体" pitchFamily="49" charset="-122"/>
                <a:cs typeface="Times New Roman" panose="02020603050405020304" pitchFamily="18" charset="0"/>
              </a:rPr>
              <a:t>矩形</a:t>
            </a:r>
            <a:r>
              <a:rPr lang="zh-CN" altLang="en-US" sz="2000" kern="0" dirty="0">
                <a:latin typeface="黑体" pitchFamily="49" charset="-122"/>
                <a:ea typeface="黑体" pitchFamily="49" charset="-122"/>
                <a:cs typeface="Times New Roman" panose="02020603050405020304" pitchFamily="18" charset="0"/>
              </a:rPr>
              <a:t>：车轮状态</a:t>
            </a:r>
            <a:endParaRPr lang="en-US" altLang="zh-CN" sz="2000" kern="0" dirty="0">
              <a:latin typeface="黑体" pitchFamily="49" charset="-122"/>
              <a:ea typeface="黑体" pitchFamily="49" charset="-122"/>
              <a:cs typeface="Times New Roman" panose="02020603050405020304" pitchFamily="18" charset="0"/>
            </a:endParaRPr>
          </a:p>
          <a:p>
            <a:pPr algn="just">
              <a:lnSpc>
                <a:spcPct val="125000"/>
              </a:lnSpc>
              <a:spcBef>
                <a:spcPts val="0"/>
              </a:spcBef>
              <a:buSzPct val="100000"/>
              <a:buFont typeface="Wingdings" pitchFamily="2" charset="2"/>
              <a:buChar char="l"/>
              <a:defRPr/>
            </a:pPr>
            <a:r>
              <a:rPr lang="zh-CN" altLang="en-US" sz="2000" b="1" kern="0" dirty="0">
                <a:latin typeface="黑体" pitchFamily="49" charset="-122"/>
                <a:ea typeface="黑体" pitchFamily="49" charset="-122"/>
                <a:cs typeface="Times New Roman" panose="02020603050405020304" pitchFamily="18" charset="0"/>
              </a:rPr>
              <a:t>箭头</a:t>
            </a:r>
            <a:r>
              <a:rPr lang="zh-CN" altLang="en-US" sz="2000" kern="0" dirty="0">
                <a:latin typeface="黑体" pitchFamily="49" charset="-122"/>
                <a:ea typeface="黑体" pitchFamily="49" charset="-122"/>
                <a:cs typeface="Times New Roman" panose="02020603050405020304" pitchFamily="18" charset="0"/>
              </a:rPr>
              <a:t>：状态变化的方向</a:t>
            </a:r>
            <a:endParaRPr lang="en-US" altLang="zh-CN" sz="2000" kern="0" dirty="0">
              <a:latin typeface="黑体" pitchFamily="49" charset="-122"/>
              <a:ea typeface="黑体" pitchFamily="49" charset="-122"/>
              <a:cs typeface="Times New Roman" panose="02020603050405020304" pitchFamily="18" charset="0"/>
            </a:endParaRPr>
          </a:p>
          <a:p>
            <a:pPr algn="just">
              <a:lnSpc>
                <a:spcPct val="125000"/>
              </a:lnSpc>
              <a:spcBef>
                <a:spcPts val="0"/>
              </a:spcBef>
              <a:buSzPct val="100000"/>
              <a:buFont typeface="Wingdings" pitchFamily="2" charset="2"/>
              <a:buChar char="l"/>
              <a:defRPr/>
            </a:pPr>
            <a:r>
              <a:rPr lang="zh-CN" altLang="en-US" sz="2000" b="1" kern="0" dirty="0">
                <a:latin typeface="黑体" pitchFamily="49" charset="-122"/>
                <a:ea typeface="黑体" pitchFamily="49" charset="-122"/>
                <a:cs typeface="Times New Roman" panose="02020603050405020304" pitchFamily="18" charset="0"/>
              </a:rPr>
              <a:t>编号</a:t>
            </a:r>
            <a:r>
              <a:rPr lang="zh-CN" altLang="en-US" sz="2000" kern="0" dirty="0">
                <a:latin typeface="黑体" pitchFamily="49" charset="-122"/>
                <a:ea typeface="黑体" pitchFamily="49" charset="-122"/>
                <a:cs typeface="Times New Roman" panose="02020603050405020304" pitchFamily="18" charset="0"/>
              </a:rPr>
              <a:t>：变化的条件信息</a:t>
            </a:r>
            <a:endParaRPr lang="en-US" altLang="zh-CN" sz="2000" kern="0" dirty="0">
              <a:latin typeface="黑体" pitchFamily="49" charset="-122"/>
              <a:ea typeface="黑体" pitchFamily="49" charset="-122"/>
              <a:cs typeface="Times New Roman" panose="02020603050405020304" pitchFamily="18" charset="0"/>
            </a:endParaRPr>
          </a:p>
        </p:txBody>
      </p:sp>
      <p:pic>
        <p:nvPicPr>
          <p:cNvPr id="13"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45352" y="2109980"/>
            <a:ext cx="3998648" cy="2129329"/>
          </a:xfrm>
          <a:prstGeom prst="rect">
            <a:avLst/>
          </a:prstGeom>
          <a:solidFill>
            <a:schemeClr val="accent1"/>
          </a:solidFill>
          <a:ln w="9525">
            <a:noFill/>
            <a:miter lim="800000"/>
            <a:headEnd/>
            <a:tailEnd/>
          </a:ln>
        </p:spPr>
      </p:pic>
      <p:sp>
        <p:nvSpPr>
          <p:cNvPr id="14" name="矩形 13"/>
          <p:cNvSpPr/>
          <p:nvPr/>
        </p:nvSpPr>
        <p:spPr>
          <a:xfrm>
            <a:off x="5724774" y="4221128"/>
            <a:ext cx="2698175" cy="523220"/>
          </a:xfrm>
          <a:prstGeom prst="rect">
            <a:avLst/>
          </a:prstGeom>
        </p:spPr>
        <p:txBody>
          <a:bodyPr wrap="none">
            <a:spAutoFit/>
          </a:bodyPr>
          <a:lstStyle/>
          <a:p>
            <a:pPr algn="ctr">
              <a:spcBef>
                <a:spcPct val="20000"/>
              </a:spcBef>
              <a:buClr>
                <a:schemeClr val="accent2"/>
              </a:buClr>
              <a:buSzPct val="50000"/>
              <a:buFont typeface="Wingdings" pitchFamily="2" charset="2"/>
              <a:buNone/>
            </a:pPr>
            <a:r>
              <a:rPr lang="zh-CN" altLang="en-US" sz="2800" b="1" dirty="0">
                <a:solidFill>
                  <a:schemeClr val="accent2"/>
                </a:solidFill>
                <a:latin typeface="微软雅黑" pitchFamily="34" charset="-122"/>
                <a:ea typeface="微软雅黑" pitchFamily="34" charset="-122"/>
                <a:cs typeface="Times" pitchFamily="2" charset="0"/>
              </a:rPr>
              <a:t>车轮状态的变化</a:t>
            </a:r>
            <a:endParaRPr lang="en-US" altLang="zh-CN" sz="2800" b="1" dirty="0">
              <a:solidFill>
                <a:schemeClr val="accent2"/>
              </a:solidFill>
              <a:latin typeface="微软雅黑" pitchFamily="34" charset="-122"/>
              <a:ea typeface="微软雅黑" pitchFamily="34" charset="-122"/>
              <a:cs typeface="Times" pitchFamily="2" charset="0"/>
            </a:endParaRPr>
          </a:p>
        </p:txBody>
      </p:sp>
    </p:spTree>
    <p:extLst>
      <p:ext uri="{BB962C8B-B14F-4D97-AF65-F5344CB8AC3E}">
        <p14:creationId xmlns:p14="http://schemas.microsoft.com/office/powerpoint/2010/main" val="11301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E196A536-8E0C-4A76-88D0-F3683AA14235}"/>
              </a:ext>
            </a:extLst>
          </p:cNvPr>
          <p:cNvSpPr>
            <a:spLocks noGrp="1"/>
          </p:cNvSpPr>
          <p:nvPr>
            <p:ph type="title"/>
          </p:nvPr>
        </p:nvSpPr>
        <p:spPr>
          <a:xfrm>
            <a:off x="214313" y="642938"/>
            <a:ext cx="8605837" cy="728662"/>
          </a:xfrm>
        </p:spPr>
        <p:txBody>
          <a:bodyPr/>
          <a:lstStyle/>
          <a:p>
            <a:pPr eaLnBrk="1" hangingPunct="1"/>
            <a:r>
              <a:rPr lang="zh-CN" altLang="en-US" sz="3600">
                <a:latin typeface="微软雅黑" panose="020B0503020204020204" pitchFamily="34" charset="-122"/>
                <a:ea typeface="微软雅黑" panose="020B0503020204020204" pitchFamily="34" charset="-122"/>
              </a:rPr>
              <a:t>回顾：软件需求工程</a:t>
            </a:r>
          </a:p>
        </p:txBody>
      </p:sp>
      <p:sp>
        <p:nvSpPr>
          <p:cNvPr id="5" name="矩形 4">
            <a:extLst>
              <a:ext uri="{FF2B5EF4-FFF2-40B4-BE49-F238E27FC236}">
                <a16:creationId xmlns:a16="http://schemas.microsoft.com/office/drawing/2014/main" id="{7F4D446C-1300-4CF4-A1E3-FBDD53CA7C3A}"/>
              </a:ext>
            </a:extLst>
          </p:cNvPr>
          <p:cNvSpPr/>
          <p:nvPr/>
        </p:nvSpPr>
        <p:spPr bwMode="auto">
          <a:xfrm>
            <a:off x="3492500" y="1844675"/>
            <a:ext cx="3167063" cy="504825"/>
          </a:xfrm>
          <a:prstGeom prst="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sz="2400">
              <a:latin typeface="Times" pitchFamily="18" charset="0"/>
            </a:endParaRPr>
          </a:p>
        </p:txBody>
      </p:sp>
      <p:sp>
        <p:nvSpPr>
          <p:cNvPr id="4100" name="TextBox 6">
            <a:extLst>
              <a:ext uri="{FF2B5EF4-FFF2-40B4-BE49-F238E27FC236}">
                <a16:creationId xmlns:a16="http://schemas.microsoft.com/office/drawing/2014/main" id="{34444CC0-BF37-411E-85BA-776FF6BC791C}"/>
              </a:ext>
            </a:extLst>
          </p:cNvPr>
          <p:cNvSpPr txBox="1">
            <a:spLocks noChangeArrowheads="1"/>
          </p:cNvSpPr>
          <p:nvPr/>
        </p:nvSpPr>
        <p:spPr bwMode="auto">
          <a:xfrm>
            <a:off x="3563938" y="1917700"/>
            <a:ext cx="3024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ct val="0"/>
              </a:spcBef>
              <a:buClrTx/>
              <a:buSzTx/>
              <a:buFontTx/>
              <a:buNone/>
            </a:pPr>
            <a:r>
              <a:rPr lang="en-US" altLang="zh-CN" sz="1800"/>
              <a:t>Requirements Engineering</a:t>
            </a:r>
            <a:endParaRPr lang="zh-CN" altLang="en-US" sz="1800"/>
          </a:p>
        </p:txBody>
      </p:sp>
      <p:sp>
        <p:nvSpPr>
          <p:cNvPr id="7" name="矩形 6">
            <a:extLst>
              <a:ext uri="{FF2B5EF4-FFF2-40B4-BE49-F238E27FC236}">
                <a16:creationId xmlns:a16="http://schemas.microsoft.com/office/drawing/2014/main" id="{CD88F2D8-D8C5-443A-A711-B1AC62AC710A}"/>
              </a:ext>
            </a:extLst>
          </p:cNvPr>
          <p:cNvSpPr/>
          <p:nvPr/>
        </p:nvSpPr>
        <p:spPr bwMode="auto">
          <a:xfrm>
            <a:off x="971550" y="3213100"/>
            <a:ext cx="3168650" cy="504825"/>
          </a:xfrm>
          <a:prstGeom prst="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sz="2400">
              <a:latin typeface="Times" pitchFamily="18" charset="0"/>
            </a:endParaRPr>
          </a:p>
        </p:txBody>
      </p:sp>
      <p:sp>
        <p:nvSpPr>
          <p:cNvPr id="4102" name="TextBox 11">
            <a:extLst>
              <a:ext uri="{FF2B5EF4-FFF2-40B4-BE49-F238E27FC236}">
                <a16:creationId xmlns:a16="http://schemas.microsoft.com/office/drawing/2014/main" id="{3F667E13-BDF6-4A4E-A78E-B4DFBF9AD68D}"/>
              </a:ext>
            </a:extLst>
          </p:cNvPr>
          <p:cNvSpPr txBox="1">
            <a:spLocks noChangeArrowheads="1"/>
          </p:cNvSpPr>
          <p:nvPr/>
        </p:nvSpPr>
        <p:spPr bwMode="auto">
          <a:xfrm>
            <a:off x="1042988" y="3284538"/>
            <a:ext cx="3024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ct val="0"/>
              </a:spcBef>
              <a:buClrTx/>
              <a:buSzTx/>
              <a:buFontTx/>
              <a:buNone/>
            </a:pPr>
            <a:r>
              <a:rPr lang="en-US" altLang="zh-CN" sz="1800"/>
              <a:t>Requirements Development</a:t>
            </a:r>
            <a:endParaRPr lang="zh-CN" altLang="en-US" sz="1800"/>
          </a:p>
        </p:txBody>
      </p:sp>
      <p:sp>
        <p:nvSpPr>
          <p:cNvPr id="9" name="矩形 8">
            <a:extLst>
              <a:ext uri="{FF2B5EF4-FFF2-40B4-BE49-F238E27FC236}">
                <a16:creationId xmlns:a16="http://schemas.microsoft.com/office/drawing/2014/main" id="{1ADA0A73-118E-4B33-A401-108C601D573A}"/>
              </a:ext>
            </a:extLst>
          </p:cNvPr>
          <p:cNvSpPr/>
          <p:nvPr/>
        </p:nvSpPr>
        <p:spPr bwMode="auto">
          <a:xfrm>
            <a:off x="5651500" y="3213100"/>
            <a:ext cx="3168650" cy="504825"/>
          </a:xfrm>
          <a:prstGeom prst="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sz="2400">
              <a:latin typeface="Times" pitchFamily="18" charset="0"/>
            </a:endParaRPr>
          </a:p>
        </p:txBody>
      </p:sp>
      <p:sp>
        <p:nvSpPr>
          <p:cNvPr id="4104" name="TextBox 13">
            <a:extLst>
              <a:ext uri="{FF2B5EF4-FFF2-40B4-BE49-F238E27FC236}">
                <a16:creationId xmlns:a16="http://schemas.microsoft.com/office/drawing/2014/main" id="{CE35A521-E9CA-4A63-8220-45631A92CE83}"/>
              </a:ext>
            </a:extLst>
          </p:cNvPr>
          <p:cNvSpPr txBox="1">
            <a:spLocks noChangeArrowheads="1"/>
          </p:cNvSpPr>
          <p:nvPr/>
        </p:nvSpPr>
        <p:spPr bwMode="auto">
          <a:xfrm>
            <a:off x="5724525" y="3284538"/>
            <a:ext cx="3024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ct val="0"/>
              </a:spcBef>
              <a:buClrTx/>
              <a:buSzTx/>
              <a:buFontTx/>
              <a:buNone/>
            </a:pPr>
            <a:r>
              <a:rPr lang="en-US" altLang="zh-CN" sz="1800"/>
              <a:t>Requirements Management</a:t>
            </a:r>
            <a:endParaRPr lang="zh-CN" altLang="en-US" sz="1800"/>
          </a:p>
        </p:txBody>
      </p:sp>
      <p:sp>
        <p:nvSpPr>
          <p:cNvPr id="9225" name="矩形 10">
            <a:extLst>
              <a:ext uri="{FF2B5EF4-FFF2-40B4-BE49-F238E27FC236}">
                <a16:creationId xmlns:a16="http://schemas.microsoft.com/office/drawing/2014/main" id="{5323361E-FD81-4392-A1A7-AA5FCE0AEFE7}"/>
              </a:ext>
            </a:extLst>
          </p:cNvPr>
          <p:cNvSpPr>
            <a:spLocks noChangeArrowheads="1"/>
          </p:cNvSpPr>
          <p:nvPr/>
        </p:nvSpPr>
        <p:spPr bwMode="auto">
          <a:xfrm>
            <a:off x="107950" y="5302250"/>
            <a:ext cx="1295400" cy="503238"/>
          </a:xfrm>
          <a:prstGeom prst="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sz="2400">
              <a:latin typeface="Times" pitchFamily="18" charset="0"/>
            </a:endParaRPr>
          </a:p>
        </p:txBody>
      </p:sp>
      <p:sp>
        <p:nvSpPr>
          <p:cNvPr id="4106" name="TextBox 15">
            <a:extLst>
              <a:ext uri="{FF2B5EF4-FFF2-40B4-BE49-F238E27FC236}">
                <a16:creationId xmlns:a16="http://schemas.microsoft.com/office/drawing/2014/main" id="{CF3979D3-4D08-4A40-9E1A-93639E487D45}"/>
              </a:ext>
            </a:extLst>
          </p:cNvPr>
          <p:cNvSpPr txBox="1">
            <a:spLocks noChangeArrowheads="1"/>
          </p:cNvSpPr>
          <p:nvPr/>
        </p:nvSpPr>
        <p:spPr bwMode="auto">
          <a:xfrm>
            <a:off x="180975" y="5359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ct val="0"/>
              </a:spcBef>
              <a:buClrTx/>
              <a:buSzTx/>
              <a:buFontTx/>
              <a:buNone/>
            </a:pPr>
            <a:r>
              <a:rPr lang="en-US" altLang="zh-CN" sz="1800"/>
              <a:t>Elicitation</a:t>
            </a:r>
            <a:endParaRPr lang="zh-CN" altLang="en-US" sz="1800"/>
          </a:p>
        </p:txBody>
      </p:sp>
      <p:sp>
        <p:nvSpPr>
          <p:cNvPr id="5131" name="矩形 12">
            <a:extLst>
              <a:ext uri="{FF2B5EF4-FFF2-40B4-BE49-F238E27FC236}">
                <a16:creationId xmlns:a16="http://schemas.microsoft.com/office/drawing/2014/main" id="{B895D9F5-BD3D-4356-B935-E9025BD664D9}"/>
              </a:ext>
            </a:extLst>
          </p:cNvPr>
          <p:cNvSpPr>
            <a:spLocks noChangeArrowheads="1"/>
          </p:cNvSpPr>
          <p:nvPr/>
        </p:nvSpPr>
        <p:spPr bwMode="auto">
          <a:xfrm>
            <a:off x="1619250" y="5302250"/>
            <a:ext cx="1296988" cy="503238"/>
          </a:xfrm>
          <a:prstGeom prst="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sz="2400">
              <a:latin typeface="Times" pitchFamily="18" charset="0"/>
            </a:endParaRPr>
          </a:p>
        </p:txBody>
      </p:sp>
      <p:sp>
        <p:nvSpPr>
          <p:cNvPr id="4108" name="TextBox 17">
            <a:extLst>
              <a:ext uri="{FF2B5EF4-FFF2-40B4-BE49-F238E27FC236}">
                <a16:creationId xmlns:a16="http://schemas.microsoft.com/office/drawing/2014/main" id="{496BA640-A891-4717-A8FA-B413E8CA37CA}"/>
              </a:ext>
            </a:extLst>
          </p:cNvPr>
          <p:cNvSpPr txBox="1">
            <a:spLocks noChangeArrowheads="1"/>
          </p:cNvSpPr>
          <p:nvPr/>
        </p:nvSpPr>
        <p:spPr bwMode="auto">
          <a:xfrm>
            <a:off x="1692275" y="5373688"/>
            <a:ext cx="1223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ct val="0"/>
              </a:spcBef>
              <a:buClrTx/>
              <a:buSzTx/>
              <a:buFontTx/>
              <a:buNone/>
            </a:pPr>
            <a:r>
              <a:rPr lang="en-US" altLang="zh-CN" sz="1800"/>
              <a:t>Analysis</a:t>
            </a:r>
            <a:endParaRPr lang="zh-CN" altLang="en-US" sz="1800"/>
          </a:p>
        </p:txBody>
      </p:sp>
      <p:sp>
        <p:nvSpPr>
          <p:cNvPr id="7181" name="矩形 14">
            <a:extLst>
              <a:ext uri="{FF2B5EF4-FFF2-40B4-BE49-F238E27FC236}">
                <a16:creationId xmlns:a16="http://schemas.microsoft.com/office/drawing/2014/main" id="{669233EA-B8AA-4784-85D3-94F0B573579C}"/>
              </a:ext>
            </a:extLst>
          </p:cNvPr>
          <p:cNvSpPr>
            <a:spLocks noChangeArrowheads="1"/>
          </p:cNvSpPr>
          <p:nvPr/>
        </p:nvSpPr>
        <p:spPr bwMode="auto">
          <a:xfrm>
            <a:off x="3132138" y="5302250"/>
            <a:ext cx="1511300" cy="503238"/>
          </a:xfrm>
          <a:prstGeom prst="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a:lstStyle/>
          <a:p>
            <a:pPr eaLnBrk="1" hangingPunct="1">
              <a:buFont typeface="Arial" panose="020B0604020202020204" pitchFamily="34" charset="0"/>
              <a:buNone/>
              <a:defRPr/>
            </a:pPr>
            <a:endParaRPr lang="zh-CN" altLang="en-US" sz="2400">
              <a:latin typeface="Times" pitchFamily="18" charset="0"/>
            </a:endParaRPr>
          </a:p>
        </p:txBody>
      </p:sp>
      <p:sp>
        <p:nvSpPr>
          <p:cNvPr id="4110" name="TextBox 19">
            <a:extLst>
              <a:ext uri="{FF2B5EF4-FFF2-40B4-BE49-F238E27FC236}">
                <a16:creationId xmlns:a16="http://schemas.microsoft.com/office/drawing/2014/main" id="{D04F1063-45D1-4AF5-B254-123BEFC081EF}"/>
              </a:ext>
            </a:extLst>
          </p:cNvPr>
          <p:cNvSpPr txBox="1">
            <a:spLocks noChangeArrowheads="1"/>
          </p:cNvSpPr>
          <p:nvPr/>
        </p:nvSpPr>
        <p:spPr bwMode="auto">
          <a:xfrm>
            <a:off x="3132138" y="5373688"/>
            <a:ext cx="151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ct val="0"/>
              </a:spcBef>
              <a:buClrTx/>
              <a:buSzTx/>
              <a:buFontTx/>
              <a:buNone/>
            </a:pPr>
            <a:r>
              <a:rPr lang="en-US" altLang="zh-CN" sz="1800"/>
              <a:t>Specification</a:t>
            </a:r>
            <a:endParaRPr lang="zh-CN" altLang="en-US" sz="1800"/>
          </a:p>
        </p:txBody>
      </p:sp>
      <p:sp>
        <p:nvSpPr>
          <p:cNvPr id="4111" name="矩形 16">
            <a:extLst>
              <a:ext uri="{FF2B5EF4-FFF2-40B4-BE49-F238E27FC236}">
                <a16:creationId xmlns:a16="http://schemas.microsoft.com/office/drawing/2014/main" id="{66E9E69C-BB21-455C-8177-2867637A7166}"/>
              </a:ext>
            </a:extLst>
          </p:cNvPr>
          <p:cNvSpPr>
            <a:spLocks noChangeArrowheads="1"/>
          </p:cNvSpPr>
          <p:nvPr/>
        </p:nvSpPr>
        <p:spPr bwMode="auto">
          <a:xfrm>
            <a:off x="4932363" y="5302250"/>
            <a:ext cx="1295400" cy="503238"/>
          </a:xfrm>
          <a:prstGeom prst="rect">
            <a:avLst/>
          </a:prstGeom>
          <a:solidFill>
            <a:srgbClr val="FFFF00"/>
          </a:solidFill>
          <a:ln w="19050"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2400">
              <a:latin typeface="Times" panose="02020603050405020304" pitchFamily="18" charset="0"/>
            </a:endParaRPr>
          </a:p>
        </p:txBody>
      </p:sp>
      <p:sp>
        <p:nvSpPr>
          <p:cNvPr id="4112" name="TextBox 21">
            <a:extLst>
              <a:ext uri="{FF2B5EF4-FFF2-40B4-BE49-F238E27FC236}">
                <a16:creationId xmlns:a16="http://schemas.microsoft.com/office/drawing/2014/main" id="{31880C98-A6C3-46DC-835B-2B0FB147646B}"/>
              </a:ext>
            </a:extLst>
          </p:cNvPr>
          <p:cNvSpPr txBox="1">
            <a:spLocks noChangeArrowheads="1"/>
          </p:cNvSpPr>
          <p:nvPr/>
        </p:nvSpPr>
        <p:spPr bwMode="auto">
          <a:xfrm>
            <a:off x="5003800" y="5373688"/>
            <a:ext cx="1223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spcBef>
                <a:spcPct val="0"/>
              </a:spcBef>
              <a:buClrTx/>
              <a:buSzTx/>
              <a:buFontTx/>
              <a:buNone/>
            </a:pPr>
            <a:r>
              <a:rPr lang="en-US" altLang="zh-CN" sz="1800"/>
              <a:t>Validation</a:t>
            </a:r>
            <a:endParaRPr lang="zh-CN" altLang="en-US" sz="1800"/>
          </a:p>
        </p:txBody>
      </p:sp>
      <p:cxnSp>
        <p:nvCxnSpPr>
          <p:cNvPr id="4113" name="直接连接符 23">
            <a:extLst>
              <a:ext uri="{FF2B5EF4-FFF2-40B4-BE49-F238E27FC236}">
                <a16:creationId xmlns:a16="http://schemas.microsoft.com/office/drawing/2014/main" id="{EEAC26F5-4288-438F-9C11-128788AE15C9}"/>
              </a:ext>
            </a:extLst>
          </p:cNvPr>
          <p:cNvCxnSpPr>
            <a:cxnSpLocks noChangeShapeType="1"/>
            <a:stCxn id="5" idx="2"/>
            <a:endCxn id="7" idx="0"/>
          </p:cNvCxnSpPr>
          <p:nvPr/>
        </p:nvCxnSpPr>
        <p:spPr bwMode="auto">
          <a:xfrm flipH="1">
            <a:off x="2555875" y="2349500"/>
            <a:ext cx="2520950" cy="863600"/>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4114" name="直接连接符 26">
            <a:extLst>
              <a:ext uri="{FF2B5EF4-FFF2-40B4-BE49-F238E27FC236}">
                <a16:creationId xmlns:a16="http://schemas.microsoft.com/office/drawing/2014/main" id="{E89B8087-4A70-4A7F-B871-86A236198E2B}"/>
              </a:ext>
            </a:extLst>
          </p:cNvPr>
          <p:cNvCxnSpPr>
            <a:cxnSpLocks noChangeShapeType="1"/>
            <a:stCxn id="7" idx="2"/>
          </p:cNvCxnSpPr>
          <p:nvPr/>
        </p:nvCxnSpPr>
        <p:spPr bwMode="auto">
          <a:xfrm flipH="1">
            <a:off x="684213" y="3717925"/>
            <a:ext cx="1871662" cy="1584325"/>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4115" name="直接连接符 28">
            <a:extLst>
              <a:ext uri="{FF2B5EF4-FFF2-40B4-BE49-F238E27FC236}">
                <a16:creationId xmlns:a16="http://schemas.microsoft.com/office/drawing/2014/main" id="{5A39BEFF-99E1-49F5-80EF-A94B47AA10AC}"/>
              </a:ext>
            </a:extLst>
          </p:cNvPr>
          <p:cNvCxnSpPr>
            <a:cxnSpLocks noChangeShapeType="1"/>
            <a:stCxn id="7" idx="2"/>
            <a:endCxn id="5131" idx="0"/>
          </p:cNvCxnSpPr>
          <p:nvPr/>
        </p:nvCxnSpPr>
        <p:spPr bwMode="auto">
          <a:xfrm flipH="1">
            <a:off x="2268538" y="3717925"/>
            <a:ext cx="287337" cy="1584325"/>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4116" name="直接连接符 31">
            <a:extLst>
              <a:ext uri="{FF2B5EF4-FFF2-40B4-BE49-F238E27FC236}">
                <a16:creationId xmlns:a16="http://schemas.microsoft.com/office/drawing/2014/main" id="{D60A7927-F41D-48BD-8D58-D2F45FE87287}"/>
              </a:ext>
            </a:extLst>
          </p:cNvPr>
          <p:cNvCxnSpPr>
            <a:cxnSpLocks noChangeShapeType="1"/>
            <a:stCxn id="7" idx="2"/>
            <a:endCxn id="7181" idx="0"/>
          </p:cNvCxnSpPr>
          <p:nvPr/>
        </p:nvCxnSpPr>
        <p:spPr bwMode="auto">
          <a:xfrm>
            <a:off x="2555875" y="3717925"/>
            <a:ext cx="1331913" cy="1584325"/>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4117" name="直接连接符 34">
            <a:extLst>
              <a:ext uri="{FF2B5EF4-FFF2-40B4-BE49-F238E27FC236}">
                <a16:creationId xmlns:a16="http://schemas.microsoft.com/office/drawing/2014/main" id="{474D4CFA-D6AA-463C-BC11-BC1C0F092DBB}"/>
              </a:ext>
            </a:extLst>
          </p:cNvPr>
          <p:cNvCxnSpPr>
            <a:cxnSpLocks noChangeShapeType="1"/>
            <a:stCxn id="4111" idx="0"/>
            <a:endCxn id="7" idx="2"/>
          </p:cNvCxnSpPr>
          <p:nvPr/>
        </p:nvCxnSpPr>
        <p:spPr bwMode="auto">
          <a:xfrm flipH="1" flipV="1">
            <a:off x="2555875" y="3717925"/>
            <a:ext cx="3024188" cy="1584325"/>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cxnSp>
        <p:nvCxnSpPr>
          <p:cNvPr id="4118" name="直接连接符 37">
            <a:extLst>
              <a:ext uri="{FF2B5EF4-FFF2-40B4-BE49-F238E27FC236}">
                <a16:creationId xmlns:a16="http://schemas.microsoft.com/office/drawing/2014/main" id="{D3CB01D2-53EE-4C69-931F-FCE69ACCC0BF}"/>
              </a:ext>
            </a:extLst>
          </p:cNvPr>
          <p:cNvCxnSpPr>
            <a:cxnSpLocks noChangeShapeType="1"/>
            <a:stCxn id="5" idx="2"/>
            <a:endCxn id="9" idx="0"/>
          </p:cNvCxnSpPr>
          <p:nvPr/>
        </p:nvCxnSpPr>
        <p:spPr bwMode="auto">
          <a:xfrm>
            <a:off x="5076825" y="2349500"/>
            <a:ext cx="2159000" cy="863600"/>
          </a:xfrm>
          <a:prstGeom prst="line">
            <a:avLst/>
          </a:prstGeom>
          <a:noFill/>
          <a:ln w="34925" algn="ctr">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3345" y="1594454"/>
            <a:ext cx="8321964" cy="515526"/>
          </a:xfrm>
          <a:prstGeom prst="rect">
            <a:avLst/>
          </a:prstGeom>
          <a:ln>
            <a:noFill/>
          </a:ln>
        </p:spPr>
        <p:txBody>
          <a:bodyPr wrap="square">
            <a:spAutoFit/>
          </a:bodyPr>
          <a:lstStyle/>
          <a:p>
            <a:pPr marL="285750" indent="-285750">
              <a:lnSpc>
                <a:spcPct val="125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itchFamily="18" charset="0"/>
              </a:rPr>
              <a:t>此时，审查者可以进一步提问，分析状态转换的正确性</a:t>
            </a:r>
            <a:endParaRPr lang="en-US" altLang="zh-CN" sz="2200" dirty="0">
              <a:solidFill>
                <a:srgbClr val="000000"/>
              </a:solidFill>
              <a:latin typeface="黑体" pitchFamily="49" charset="-122"/>
              <a:ea typeface="黑体" pitchFamily="49" charset="-122"/>
              <a:sym typeface="Times New Roman" pitchFamily="18" charset="0"/>
            </a:endParaRPr>
          </a:p>
        </p:txBody>
      </p:sp>
      <p:sp>
        <p:nvSpPr>
          <p:cNvPr id="2" name="矩形 1"/>
          <p:cNvSpPr/>
          <p:nvPr/>
        </p:nvSpPr>
        <p:spPr>
          <a:xfrm>
            <a:off x="1670534" y="911960"/>
            <a:ext cx="5315879" cy="707886"/>
          </a:xfrm>
          <a:prstGeom prst="rect">
            <a:avLst/>
          </a:prstGeom>
        </p:spPr>
        <p:txBody>
          <a:bodyPr wrap="none">
            <a:spAutoFit/>
          </a:bodyPr>
          <a:lstStyle/>
          <a:p>
            <a:pPr>
              <a:lnSpc>
                <a:spcPct val="125000"/>
              </a:lnSpc>
              <a:buClr>
                <a:schemeClr val="accent1"/>
              </a:buClr>
              <a:buSzPct val="100000"/>
              <a:defRPr/>
            </a:pPr>
            <a:r>
              <a:rPr lang="zh-CN" altLang="en-US" sz="3200" b="1" dirty="0">
                <a:solidFill>
                  <a:schemeClr val="accent2"/>
                </a:solidFill>
                <a:latin typeface="黑体" pitchFamily="49" charset="-122"/>
                <a:ea typeface="黑体" pitchFamily="49" charset="-122"/>
                <a:sym typeface="Times New Roman" pitchFamily="18" charset="0"/>
              </a:rPr>
              <a:t>例</a:t>
            </a:r>
            <a:r>
              <a:rPr lang="zh-CN" altLang="en-US" sz="3200" dirty="0">
                <a:solidFill>
                  <a:schemeClr val="accent2"/>
                </a:solidFill>
                <a:latin typeface="黑体" pitchFamily="49" charset="-122"/>
                <a:ea typeface="黑体" pitchFamily="49" charset="-122"/>
                <a:sym typeface="Times New Roman" pitchFamily="18" charset="0"/>
              </a:rPr>
              <a:t>：</a:t>
            </a:r>
            <a:r>
              <a:rPr lang="zh-CN" altLang="en-US" sz="2400" dirty="0">
                <a:solidFill>
                  <a:srgbClr val="000000"/>
                </a:solidFill>
                <a:latin typeface="黑体" pitchFamily="49" charset="-122"/>
                <a:ea typeface="黑体" pitchFamily="49" charset="-122"/>
                <a:sym typeface="Times New Roman" pitchFamily="18" charset="0"/>
              </a:rPr>
              <a:t>地铁列车控制软件需求评审问题</a:t>
            </a:r>
            <a:endParaRPr lang="en-US" altLang="zh-CN" sz="2400" dirty="0">
              <a:solidFill>
                <a:srgbClr val="000000"/>
              </a:solidFill>
              <a:latin typeface="黑体" pitchFamily="49" charset="-122"/>
              <a:ea typeface="黑体" pitchFamily="49" charset="-122"/>
              <a:sym typeface="Times New Roman" pitchFamily="18" charset="0"/>
            </a:endParaRPr>
          </a:p>
        </p:txBody>
      </p:sp>
      <p:pic>
        <p:nvPicPr>
          <p:cNvPr id="1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890" y="2499353"/>
            <a:ext cx="4300103" cy="2451338"/>
          </a:xfrm>
          <a:prstGeom prst="rect">
            <a:avLst/>
          </a:prstGeom>
          <a:solidFill>
            <a:schemeClr val="accent1"/>
          </a:solidFill>
          <a:ln w="9525">
            <a:noFill/>
            <a:miter lim="800000"/>
            <a:headEnd/>
            <a:tailEnd/>
          </a:ln>
        </p:spPr>
      </p:pic>
      <p:sp>
        <p:nvSpPr>
          <p:cNvPr id="14" name="矩形 13"/>
          <p:cNvSpPr/>
          <p:nvPr/>
        </p:nvSpPr>
        <p:spPr>
          <a:xfrm>
            <a:off x="1022767" y="5126040"/>
            <a:ext cx="2698175" cy="523220"/>
          </a:xfrm>
          <a:prstGeom prst="rect">
            <a:avLst/>
          </a:prstGeom>
        </p:spPr>
        <p:txBody>
          <a:bodyPr wrap="none">
            <a:spAutoFit/>
          </a:bodyPr>
          <a:lstStyle/>
          <a:p>
            <a:pPr algn="ctr">
              <a:spcBef>
                <a:spcPct val="20000"/>
              </a:spcBef>
              <a:buClr>
                <a:schemeClr val="accent2"/>
              </a:buClr>
              <a:buSzPct val="50000"/>
              <a:buFont typeface="Wingdings" pitchFamily="2" charset="2"/>
              <a:buNone/>
            </a:pPr>
            <a:r>
              <a:rPr lang="zh-CN" altLang="en-US" sz="2800" b="1" dirty="0">
                <a:solidFill>
                  <a:schemeClr val="accent2"/>
                </a:solidFill>
                <a:latin typeface="微软雅黑" pitchFamily="34" charset="-122"/>
                <a:ea typeface="微软雅黑" pitchFamily="34" charset="-122"/>
                <a:cs typeface="Times" pitchFamily="2" charset="0"/>
              </a:rPr>
              <a:t>车轮状态的变化</a:t>
            </a:r>
            <a:endParaRPr lang="en-US" altLang="zh-CN" sz="2800" b="1" dirty="0">
              <a:solidFill>
                <a:schemeClr val="accent2"/>
              </a:solidFill>
              <a:latin typeface="微软雅黑" pitchFamily="34" charset="-122"/>
              <a:ea typeface="微软雅黑" pitchFamily="34" charset="-122"/>
              <a:cs typeface="Times" pitchFamily="2" charset="0"/>
            </a:endParaRPr>
          </a:p>
        </p:txBody>
      </p:sp>
      <p:sp>
        <p:nvSpPr>
          <p:cNvPr id="15" name="矩形 14"/>
          <p:cNvSpPr/>
          <p:nvPr/>
        </p:nvSpPr>
        <p:spPr>
          <a:xfrm>
            <a:off x="4636250" y="2940979"/>
            <a:ext cx="4240060" cy="2680734"/>
          </a:xfrm>
          <a:prstGeom prst="rect">
            <a:avLst/>
          </a:prstGeom>
          <a:ln>
            <a:solidFill>
              <a:srgbClr val="000000"/>
            </a:solidFill>
          </a:ln>
        </p:spPr>
        <p:txBody>
          <a:bodyPr wrap="square">
            <a:spAutoFit/>
          </a:bodyPr>
          <a:lstStyle/>
          <a:p>
            <a:pPr algn="just">
              <a:lnSpc>
                <a:spcPct val="120000"/>
              </a:lnSpc>
              <a:spcBef>
                <a:spcPts val="300"/>
              </a:spcBef>
              <a:buClr>
                <a:srgbClr val="FF0000"/>
              </a:buClr>
              <a:buSzPct val="100000"/>
              <a:defRPr/>
            </a:pPr>
            <a:r>
              <a:rPr lang="zh-CN" altLang="en-US" sz="2400" b="1" kern="0" dirty="0">
                <a:solidFill>
                  <a:schemeClr val="accent2"/>
                </a:solidFill>
                <a:latin typeface="微软雅黑" panose="020B0503020204020204" pitchFamily="34" charset="-122"/>
                <a:ea typeface="微软雅黑" panose="020B0503020204020204" pitchFamily="34" charset="-122"/>
                <a:cs typeface="Times New Roman" pitchFamily="18" charset="0"/>
              </a:rPr>
              <a:t>可达性分析：</a:t>
            </a:r>
            <a:endParaRPr lang="en-US" altLang="zh-CN" sz="2400" b="1" kern="0" dirty="0">
              <a:solidFill>
                <a:schemeClr val="accent2"/>
              </a:solidFill>
              <a:latin typeface="微软雅黑" panose="020B0503020204020204" pitchFamily="34" charset="-122"/>
              <a:ea typeface="微软雅黑" panose="020B0503020204020204" pitchFamily="34" charset="-122"/>
              <a:cs typeface="Times New Roman" pitchFamily="18" charset="0"/>
            </a:endParaRPr>
          </a:p>
          <a:p>
            <a:pPr algn="just">
              <a:lnSpc>
                <a:spcPct val="120000"/>
              </a:lnSpc>
              <a:spcBef>
                <a:spcPts val="300"/>
              </a:spcBef>
              <a:buClr>
                <a:srgbClr val="FF0000"/>
              </a:buClr>
              <a:buSzPct val="100000"/>
              <a:defRPr/>
            </a:pPr>
            <a:r>
              <a:rPr lang="zh-CN" altLang="en-US" sz="2400" kern="0" dirty="0">
                <a:latin typeface="黑体" pitchFamily="49" charset="-122"/>
                <a:ea typeface="黑体" pitchFamily="49" charset="-122"/>
                <a:cs typeface="Times New Roman" pitchFamily="18" charset="0"/>
              </a:rPr>
              <a:t>任意两个状态之间，都应该存在可以到达的路径</a:t>
            </a:r>
            <a:endParaRPr lang="en-US" altLang="zh-CN" sz="2400" kern="0" dirty="0">
              <a:latin typeface="黑体" pitchFamily="49" charset="-122"/>
              <a:ea typeface="黑体" pitchFamily="49" charset="-122"/>
              <a:cs typeface="Times New Roman" pitchFamily="18" charset="0"/>
            </a:endParaRPr>
          </a:p>
          <a:p>
            <a:pPr algn="just">
              <a:lnSpc>
                <a:spcPct val="120000"/>
              </a:lnSpc>
              <a:spcBef>
                <a:spcPts val="300"/>
              </a:spcBef>
              <a:buClr>
                <a:srgbClr val="FF0000"/>
              </a:buClr>
              <a:buSzPct val="100000"/>
              <a:defRPr/>
            </a:pPr>
            <a:r>
              <a:rPr lang="zh-CN" altLang="en-US" sz="2400" b="1" kern="0" dirty="0">
                <a:solidFill>
                  <a:schemeClr val="accent2"/>
                </a:solidFill>
                <a:latin typeface="微软雅黑" panose="020B0503020204020204" pitchFamily="34" charset="-122"/>
                <a:ea typeface="微软雅黑" panose="020B0503020204020204" pitchFamily="34" charset="-122"/>
                <a:cs typeface="Times New Roman" pitchFamily="18" charset="0"/>
              </a:rPr>
              <a:t>例</a:t>
            </a:r>
            <a:r>
              <a:rPr lang="zh-CN" altLang="en-US" sz="2400" kern="0" dirty="0">
                <a:latin typeface="黑体" pitchFamily="49" charset="-122"/>
                <a:ea typeface="黑体" pitchFamily="49" charset="-122"/>
                <a:cs typeface="Times New Roman" pitchFamily="18" charset="0"/>
              </a:rPr>
              <a:t>：</a:t>
            </a:r>
            <a:r>
              <a:rPr lang="zh-CN" altLang="en-US" kern="0" dirty="0">
                <a:latin typeface="黑体" pitchFamily="49" charset="-122"/>
                <a:ea typeface="黑体" pitchFamily="49" charset="-122"/>
                <a:cs typeface="Times New Roman" pitchFamily="18" charset="0"/>
              </a:rPr>
              <a:t>系统应可以从</a:t>
            </a:r>
            <a:r>
              <a:rPr lang="en-US" altLang="zh-CN" kern="0" dirty="0">
                <a:latin typeface="黑体" pitchFamily="49" charset="-122"/>
                <a:ea typeface="黑体" pitchFamily="49" charset="-122"/>
                <a:cs typeface="Times New Roman" pitchFamily="18" charset="0"/>
              </a:rPr>
              <a:t>SKIDDING</a:t>
            </a:r>
            <a:r>
              <a:rPr lang="zh-CN" altLang="en-US" kern="0" dirty="0">
                <a:latin typeface="黑体" pitchFamily="49" charset="-122"/>
                <a:ea typeface="黑体" pitchFamily="49" charset="-122"/>
                <a:cs typeface="Times New Roman" pitchFamily="18" charset="0"/>
              </a:rPr>
              <a:t>经过</a:t>
            </a:r>
            <a:r>
              <a:rPr lang="en-US" altLang="zh-CN" kern="0" dirty="0">
                <a:latin typeface="黑体" pitchFamily="49" charset="-122"/>
                <a:ea typeface="黑体" pitchFamily="49" charset="-122"/>
                <a:cs typeface="Times New Roman" pitchFamily="18" charset="0"/>
              </a:rPr>
              <a:t>COASTING</a:t>
            </a:r>
            <a:r>
              <a:rPr lang="zh-CN" altLang="en-US" kern="0" dirty="0">
                <a:latin typeface="黑体" pitchFamily="49" charset="-122"/>
                <a:ea typeface="黑体" pitchFamily="49" charset="-122"/>
                <a:cs typeface="Times New Roman" pitchFamily="18" charset="0"/>
              </a:rPr>
              <a:t>到</a:t>
            </a:r>
            <a:r>
              <a:rPr lang="en-US" altLang="zh-CN" kern="0" dirty="0">
                <a:latin typeface="黑体" pitchFamily="49" charset="-122"/>
                <a:ea typeface="黑体" pitchFamily="49" charset="-122"/>
                <a:cs typeface="Times New Roman" pitchFamily="18" charset="0"/>
              </a:rPr>
              <a:t>BRAKING</a:t>
            </a:r>
            <a:r>
              <a:rPr lang="zh-CN" altLang="en-US" kern="0" dirty="0">
                <a:latin typeface="黑体" pitchFamily="49" charset="-122"/>
                <a:ea typeface="黑体" pitchFamily="49" charset="-122"/>
                <a:cs typeface="Times New Roman" pitchFamily="18" charset="0"/>
              </a:rPr>
              <a:t>，或从</a:t>
            </a:r>
            <a:r>
              <a:rPr lang="en-US" altLang="zh-CN" kern="0" dirty="0">
                <a:latin typeface="黑体" pitchFamily="49" charset="-122"/>
                <a:ea typeface="黑体" pitchFamily="49" charset="-122"/>
                <a:cs typeface="Times New Roman" pitchFamily="18" charset="0"/>
              </a:rPr>
              <a:t>SKIDDING</a:t>
            </a:r>
            <a:r>
              <a:rPr lang="zh-CN" altLang="en-US" kern="0" dirty="0">
                <a:latin typeface="黑体" pitchFamily="49" charset="-122"/>
                <a:ea typeface="黑体" pitchFamily="49" charset="-122"/>
                <a:cs typeface="Times New Roman" pitchFamily="18" charset="0"/>
              </a:rPr>
              <a:t>经</a:t>
            </a:r>
            <a:r>
              <a:rPr lang="en-US" altLang="zh-CN" kern="0" dirty="0">
                <a:latin typeface="黑体" pitchFamily="49" charset="-122"/>
                <a:ea typeface="黑体" pitchFamily="49" charset="-122"/>
                <a:cs typeface="Times New Roman" pitchFamily="18" charset="0"/>
              </a:rPr>
              <a:t>COASTING</a:t>
            </a:r>
            <a:r>
              <a:rPr lang="zh-CN" altLang="en-US" kern="0" dirty="0">
                <a:latin typeface="黑体" pitchFamily="49" charset="-122"/>
                <a:ea typeface="黑体" pitchFamily="49" charset="-122"/>
                <a:cs typeface="Times New Roman" pitchFamily="18" charset="0"/>
              </a:rPr>
              <a:t>和</a:t>
            </a:r>
            <a:r>
              <a:rPr lang="en-US" altLang="zh-CN" kern="0" dirty="0">
                <a:latin typeface="黑体" pitchFamily="49" charset="-122"/>
                <a:ea typeface="黑体" pitchFamily="49" charset="-122"/>
                <a:cs typeface="Times New Roman" pitchFamily="18" charset="0"/>
              </a:rPr>
              <a:t>SLIDING</a:t>
            </a:r>
            <a:r>
              <a:rPr lang="zh-CN" altLang="en-US" kern="0" dirty="0">
                <a:latin typeface="黑体" pitchFamily="49" charset="-122"/>
                <a:ea typeface="黑体" pitchFamily="49" charset="-122"/>
                <a:cs typeface="Times New Roman" pitchFamily="18" charset="0"/>
              </a:rPr>
              <a:t>到</a:t>
            </a:r>
            <a:r>
              <a:rPr lang="en-US" altLang="zh-CN" kern="0" dirty="0">
                <a:latin typeface="黑体" pitchFamily="49" charset="-122"/>
                <a:ea typeface="黑体" pitchFamily="49" charset="-122"/>
                <a:cs typeface="Times New Roman" pitchFamily="18" charset="0"/>
              </a:rPr>
              <a:t>BRAKING</a:t>
            </a:r>
          </a:p>
        </p:txBody>
      </p:sp>
      <p:sp>
        <p:nvSpPr>
          <p:cNvPr id="16" name="文本框 11"/>
          <p:cNvSpPr txBox="1">
            <a:spLocks noChangeArrowheads="1"/>
          </p:cNvSpPr>
          <p:nvPr/>
        </p:nvSpPr>
        <p:spPr bwMode="auto">
          <a:xfrm>
            <a:off x="2896623" y="3902347"/>
            <a:ext cx="107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b="1" dirty="0">
                <a:solidFill>
                  <a:srgbClr val="C00000"/>
                </a:solidFill>
              </a:rPr>
              <a:t>Cond_1</a:t>
            </a:r>
            <a:endParaRPr lang="zh-CN" altLang="en-US" b="1" dirty="0">
              <a:solidFill>
                <a:srgbClr val="C00000"/>
              </a:solidFill>
            </a:endParaRPr>
          </a:p>
        </p:txBody>
      </p:sp>
      <p:sp>
        <p:nvSpPr>
          <p:cNvPr id="17" name="文本框 12"/>
          <p:cNvSpPr txBox="1">
            <a:spLocks noChangeArrowheads="1"/>
          </p:cNvSpPr>
          <p:nvPr/>
        </p:nvSpPr>
        <p:spPr bwMode="auto">
          <a:xfrm>
            <a:off x="1361693" y="3356949"/>
            <a:ext cx="107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b="1" dirty="0">
                <a:solidFill>
                  <a:srgbClr val="C00000"/>
                </a:solidFill>
              </a:rPr>
              <a:t>Cond_2</a:t>
            </a:r>
            <a:endParaRPr lang="zh-CN" altLang="en-US" b="1" dirty="0">
              <a:solidFill>
                <a:srgbClr val="C00000"/>
              </a:solidFill>
            </a:endParaRPr>
          </a:p>
        </p:txBody>
      </p:sp>
      <p:sp>
        <p:nvSpPr>
          <p:cNvPr id="18" name="文本框 14"/>
          <p:cNvSpPr txBox="1">
            <a:spLocks noChangeArrowheads="1"/>
          </p:cNvSpPr>
          <p:nvPr/>
        </p:nvSpPr>
        <p:spPr bwMode="auto">
          <a:xfrm>
            <a:off x="2018681" y="2741037"/>
            <a:ext cx="107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b="1" dirty="0">
                <a:solidFill>
                  <a:srgbClr val="C00000"/>
                </a:solidFill>
              </a:rPr>
              <a:t>Cond_3</a:t>
            </a:r>
            <a:endParaRPr lang="zh-CN" altLang="en-US" b="1" dirty="0">
              <a:solidFill>
                <a:srgbClr val="C00000"/>
              </a:solidFill>
            </a:endParaRPr>
          </a:p>
        </p:txBody>
      </p:sp>
      <p:sp>
        <p:nvSpPr>
          <p:cNvPr id="5" name="文本框 4"/>
          <p:cNvSpPr txBox="1"/>
          <p:nvPr/>
        </p:nvSpPr>
        <p:spPr>
          <a:xfrm>
            <a:off x="4636250" y="5800436"/>
            <a:ext cx="4240059" cy="646331"/>
          </a:xfrm>
          <a:prstGeom prst="rect">
            <a:avLst/>
          </a:prstGeom>
          <a:solidFill>
            <a:srgbClr val="FFFF00"/>
          </a:solidFill>
        </p:spPr>
        <p:txBody>
          <a:bodyPr wrap="square" rtlCol="0">
            <a:spAutoFit/>
          </a:bodyPr>
          <a:lstStyle/>
          <a:p>
            <a:r>
              <a:rPr lang="zh-CN" altLang="en-US" dirty="0"/>
              <a:t>按照当前需求文档中的功能描述，真的走得通吗？</a:t>
            </a:r>
          </a:p>
        </p:txBody>
      </p:sp>
    </p:spTree>
    <p:extLst>
      <p:ext uri="{BB962C8B-B14F-4D97-AF65-F5344CB8AC3E}">
        <p14:creationId xmlns:p14="http://schemas.microsoft.com/office/powerpoint/2010/main" val="61239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210" y="1630632"/>
            <a:ext cx="4147795" cy="2468556"/>
          </a:xfrm>
          <a:prstGeom prst="rect">
            <a:avLst/>
          </a:prstGeom>
          <a:solidFill>
            <a:schemeClr val="accent1"/>
          </a:solidFill>
          <a:ln w="9525">
            <a:noFill/>
            <a:miter lim="800000"/>
            <a:headEnd/>
            <a:tailEnd/>
          </a:ln>
        </p:spPr>
      </p:pic>
      <p:sp>
        <p:nvSpPr>
          <p:cNvPr id="24" name="内容占位符 2"/>
          <p:cNvSpPr txBox="1">
            <a:spLocks/>
          </p:cNvSpPr>
          <p:nvPr/>
        </p:nvSpPr>
        <p:spPr bwMode="auto">
          <a:xfrm>
            <a:off x="5168692" y="1784181"/>
            <a:ext cx="2387600" cy="393700"/>
          </a:xfrm>
          <a:prstGeom prst="rect">
            <a:avLst/>
          </a:prstGeom>
          <a:noFill/>
          <a:ln>
            <a:noFill/>
          </a:ln>
          <a:extLst/>
        </p:spPr>
        <p:txBody>
          <a:bodyPr lIns="90840" tIns="44623" rIns="90840" bIns="44623"/>
          <a:lstStyle>
            <a:lvl1pPr marL="466725" indent="-466725" algn="l" rtl="0" eaLnBrk="0" fontAlgn="base" hangingPunct="0">
              <a:spcBef>
                <a:spcPct val="20000"/>
              </a:spcBef>
              <a:spcAft>
                <a:spcPct val="0"/>
              </a:spcAft>
              <a:buClr>
                <a:schemeClr val="accent2"/>
              </a:buClr>
              <a:buSzPct val="50000"/>
              <a:buFont typeface="Wingdings" pitchFamily="2" charset="2"/>
              <a:buChar char="u"/>
              <a:defRPr sz="2400">
                <a:solidFill>
                  <a:schemeClr val="tx1"/>
                </a:solidFill>
                <a:latin typeface="Times" pitchFamily="18" charset="0"/>
                <a:ea typeface="+mn-ea"/>
                <a:cs typeface="Times" pitchFamily="18" charset="0"/>
              </a:defRPr>
            </a:lvl1pPr>
            <a:lvl2pPr marL="1038225" indent="-457200" algn="l" rtl="0" eaLnBrk="0" fontAlgn="base" hangingPunct="0">
              <a:spcBef>
                <a:spcPct val="20000"/>
              </a:spcBef>
              <a:spcAft>
                <a:spcPct val="0"/>
              </a:spcAft>
              <a:buClr>
                <a:schemeClr val="accent1">
                  <a:lumMod val="75000"/>
                </a:schemeClr>
              </a:buClr>
              <a:buSzPct val="100000"/>
              <a:buFont typeface="Wingdings" pitchFamily="2" charset="2"/>
              <a:buChar char="Ø"/>
              <a:defRPr sz="2000">
                <a:solidFill>
                  <a:schemeClr val="tx1"/>
                </a:solidFill>
                <a:latin typeface="Times" pitchFamily="18" charset="0"/>
                <a:cs typeface="Times" pitchFamily="18" charset="0"/>
              </a:defRPr>
            </a:lvl2pPr>
            <a:lvl3pPr marL="1382713" indent="-228600" algn="l" rtl="0" eaLnBrk="0" fontAlgn="base" hangingPunct="0">
              <a:spcBef>
                <a:spcPct val="20000"/>
              </a:spcBef>
              <a:spcAft>
                <a:spcPct val="0"/>
              </a:spcAft>
              <a:buClr>
                <a:schemeClr val="tx1"/>
              </a:buClr>
              <a:buSzPct val="100000"/>
              <a:buChar char="•"/>
              <a:defRPr sz="2400">
                <a:solidFill>
                  <a:schemeClr val="tx1"/>
                </a:solidFill>
                <a:latin typeface="Times" pitchFamily="18" charset="0"/>
                <a:cs typeface="Times" pitchFamily="18" charset="0"/>
              </a:defRPr>
            </a:lvl3pPr>
            <a:lvl4pPr marL="1727200" indent="-228600" algn="l" rtl="0" eaLnBrk="0" fontAlgn="base" hangingPunct="0">
              <a:spcBef>
                <a:spcPct val="20000"/>
              </a:spcBef>
              <a:spcAft>
                <a:spcPct val="0"/>
              </a:spcAft>
              <a:buClr>
                <a:schemeClr val="accent2"/>
              </a:buClr>
              <a:buSzPct val="65000"/>
              <a:buFont typeface="Monotype Sorts"/>
              <a:buChar char=""/>
              <a:defRPr sz="2000">
                <a:solidFill>
                  <a:schemeClr val="tx1"/>
                </a:solidFill>
                <a:latin typeface="Times" pitchFamily="18" charset="0"/>
                <a:cs typeface="Times" pitchFamily="18" charset="0"/>
              </a:defRPr>
            </a:lvl4pPr>
            <a:lvl5pPr marL="2071688" indent="-228600" algn="l" rtl="0" eaLnBrk="0" fontAlgn="base" hangingPunct="0">
              <a:spcBef>
                <a:spcPct val="20000"/>
              </a:spcBef>
              <a:spcAft>
                <a:spcPct val="0"/>
              </a:spcAft>
              <a:buClr>
                <a:schemeClr val="tx1"/>
              </a:buClr>
              <a:buSzPct val="100000"/>
              <a:buChar char="•"/>
              <a:defRPr sz="2000">
                <a:solidFill>
                  <a:schemeClr val="tx1"/>
                </a:solidFill>
                <a:latin typeface="Times" pitchFamily="18" charset="0"/>
                <a:cs typeface="Times" pitchFamily="18" charset="0"/>
              </a:defRPr>
            </a:lvl5pPr>
            <a:lvl6pPr marL="2530782" indent="-229492" algn="l" rtl="0" eaLnBrk="1" fontAlgn="base" hangingPunct="1">
              <a:spcBef>
                <a:spcPct val="20000"/>
              </a:spcBef>
              <a:spcAft>
                <a:spcPct val="0"/>
              </a:spcAft>
              <a:buClr>
                <a:schemeClr val="tx1"/>
              </a:buClr>
              <a:buSzPct val="100000"/>
              <a:buChar char="•"/>
              <a:defRPr sz="2000">
                <a:solidFill>
                  <a:schemeClr val="tx1"/>
                </a:solidFill>
                <a:latin typeface="+mn-lt"/>
              </a:defRPr>
            </a:lvl6pPr>
            <a:lvl7pPr marL="2989765" indent="-229492" algn="l" rtl="0" eaLnBrk="1" fontAlgn="base" hangingPunct="1">
              <a:spcBef>
                <a:spcPct val="20000"/>
              </a:spcBef>
              <a:spcAft>
                <a:spcPct val="0"/>
              </a:spcAft>
              <a:buClr>
                <a:schemeClr val="tx1"/>
              </a:buClr>
              <a:buSzPct val="100000"/>
              <a:buChar char="•"/>
              <a:defRPr sz="2000">
                <a:solidFill>
                  <a:schemeClr val="tx1"/>
                </a:solidFill>
                <a:latin typeface="+mn-lt"/>
              </a:defRPr>
            </a:lvl7pPr>
            <a:lvl8pPr marL="3448748" indent="-229492" algn="l" rtl="0" eaLnBrk="1" fontAlgn="base" hangingPunct="1">
              <a:spcBef>
                <a:spcPct val="20000"/>
              </a:spcBef>
              <a:spcAft>
                <a:spcPct val="0"/>
              </a:spcAft>
              <a:buClr>
                <a:schemeClr val="tx1"/>
              </a:buClr>
              <a:buSzPct val="100000"/>
              <a:buChar char="•"/>
              <a:defRPr sz="2000">
                <a:solidFill>
                  <a:schemeClr val="tx1"/>
                </a:solidFill>
                <a:latin typeface="+mn-lt"/>
              </a:defRPr>
            </a:lvl8pPr>
            <a:lvl9pPr marL="3907731" indent="-229492" algn="l" rtl="0" eaLnBrk="1" fontAlgn="base" hangingPunct="1">
              <a:spcBef>
                <a:spcPct val="20000"/>
              </a:spcBef>
              <a:spcAft>
                <a:spcPct val="0"/>
              </a:spcAft>
              <a:buClr>
                <a:schemeClr val="tx1"/>
              </a:buClr>
              <a:buSzPct val="100000"/>
              <a:buChar char="•"/>
              <a:defRPr sz="2000">
                <a:solidFill>
                  <a:schemeClr val="tx1"/>
                </a:solidFill>
                <a:latin typeface="+mn-lt"/>
              </a:defRPr>
            </a:lvl9pPr>
          </a:lstStyle>
          <a:p>
            <a:pPr marL="0" indent="0" algn="just">
              <a:lnSpc>
                <a:spcPct val="125000"/>
              </a:lnSpc>
              <a:buClr>
                <a:srgbClr val="FF0000"/>
              </a:buClr>
              <a:buSzPct val="100000"/>
              <a:buFont typeface="Wingdings" pitchFamily="2" charset="2"/>
              <a:buNone/>
              <a:defRPr/>
            </a:pPr>
            <a:r>
              <a:rPr lang="zh-CN" altLang="en-US" b="1" kern="0" dirty="0">
                <a:latin typeface="微软雅黑" panose="020B0503020204020204" pitchFamily="34" charset="-122"/>
                <a:ea typeface="微软雅黑" panose="020B0503020204020204" pitchFamily="34" charset="-122"/>
                <a:cs typeface="Times New Roman" panose="02020603050405020304" pitchFamily="18" charset="0"/>
              </a:rPr>
              <a:t>求解方程：</a:t>
            </a:r>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左大括号 1"/>
          <p:cNvSpPr>
            <a:spLocks/>
          </p:cNvSpPr>
          <p:nvPr/>
        </p:nvSpPr>
        <p:spPr bwMode="auto">
          <a:xfrm>
            <a:off x="5132180" y="2418527"/>
            <a:ext cx="288925" cy="1368425"/>
          </a:xfrm>
          <a:prstGeom prst="leftBrace">
            <a:avLst>
              <a:gd name="adj1" fmla="val 831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1" hangingPunct="1">
              <a:buFont typeface="Arial" pitchFamily="34" charset="0"/>
              <a:buNone/>
            </a:pPr>
            <a:endParaRPr lang="zh-CN" altLang="en-US"/>
          </a:p>
        </p:txBody>
      </p:sp>
      <p:sp>
        <p:nvSpPr>
          <p:cNvPr id="26" name="矩形 2"/>
          <p:cNvSpPr>
            <a:spLocks noChangeArrowheads="1"/>
          </p:cNvSpPr>
          <p:nvPr/>
        </p:nvSpPr>
        <p:spPr bwMode="auto">
          <a:xfrm>
            <a:off x="5421105" y="2918590"/>
            <a:ext cx="20882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err="1">
                <a:latin typeface="+mn-ea"/>
              </a:rPr>
              <a:t>CSAcc</a:t>
            </a:r>
            <a:r>
              <a:rPr lang="en-US" altLang="zh-CN" dirty="0">
                <a:latin typeface="+mn-ea"/>
              </a:rPr>
              <a:t> &lt; </a:t>
            </a:r>
            <a:r>
              <a:rPr lang="en-US" altLang="zh-CN" dirty="0" err="1">
                <a:latin typeface="+mn-ea"/>
              </a:rPr>
              <a:t>StartAcc</a:t>
            </a:r>
            <a:endParaRPr lang="zh-CN" altLang="en-US" dirty="0">
              <a:latin typeface="+mn-ea"/>
            </a:endParaRPr>
          </a:p>
        </p:txBody>
      </p:sp>
      <p:sp>
        <p:nvSpPr>
          <p:cNvPr id="27" name="矩形 10"/>
          <p:cNvSpPr>
            <a:spLocks noChangeArrowheads="1"/>
          </p:cNvSpPr>
          <p:nvPr/>
        </p:nvSpPr>
        <p:spPr bwMode="auto">
          <a:xfrm>
            <a:off x="5421105" y="2291527"/>
            <a:ext cx="22597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err="1">
                <a:latin typeface="+mn-ea"/>
              </a:rPr>
              <a:t>CSAcc</a:t>
            </a:r>
            <a:r>
              <a:rPr lang="en-US" altLang="zh-CN" dirty="0">
                <a:latin typeface="+mn-ea"/>
              </a:rPr>
              <a:t> &gt;= </a:t>
            </a:r>
            <a:r>
              <a:rPr lang="en-US" altLang="zh-CN" dirty="0" err="1">
                <a:latin typeface="+mn-ea"/>
              </a:rPr>
              <a:t>StartAcc</a:t>
            </a:r>
            <a:endParaRPr lang="zh-CN" altLang="en-US" dirty="0">
              <a:latin typeface="+mn-ea"/>
            </a:endParaRPr>
          </a:p>
        </p:txBody>
      </p:sp>
      <p:sp>
        <p:nvSpPr>
          <p:cNvPr id="28" name="矩形 12"/>
          <p:cNvSpPr>
            <a:spLocks noChangeArrowheads="1"/>
          </p:cNvSpPr>
          <p:nvPr/>
        </p:nvSpPr>
        <p:spPr bwMode="auto">
          <a:xfrm>
            <a:off x="5421105" y="3536127"/>
            <a:ext cx="20882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dirty="0" err="1">
                <a:latin typeface="+mn-ea"/>
              </a:rPr>
              <a:t>CSAcc</a:t>
            </a:r>
            <a:r>
              <a:rPr lang="en-US" altLang="zh-CN" dirty="0">
                <a:latin typeface="+mn-ea"/>
              </a:rPr>
              <a:t> &lt; </a:t>
            </a:r>
            <a:r>
              <a:rPr lang="en-US" altLang="zh-CN" dirty="0" err="1">
                <a:latin typeface="+mn-ea"/>
              </a:rPr>
              <a:t>StartAcc</a:t>
            </a:r>
            <a:endParaRPr lang="zh-CN" altLang="en-US" dirty="0">
              <a:latin typeface="+mn-ea"/>
            </a:endParaRPr>
          </a:p>
        </p:txBody>
      </p:sp>
      <p:sp>
        <p:nvSpPr>
          <p:cNvPr id="30" name="内容占位符 2"/>
          <p:cNvSpPr txBox="1">
            <a:spLocks/>
          </p:cNvSpPr>
          <p:nvPr/>
        </p:nvSpPr>
        <p:spPr bwMode="auto">
          <a:xfrm>
            <a:off x="346210" y="5103826"/>
            <a:ext cx="88566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40" tIns="44623" rIns="90840" bIns="44623"/>
          <a:lstStyle>
            <a:lvl1pPr>
              <a:defRPr sz="2400">
                <a:solidFill>
                  <a:schemeClr val="tx1"/>
                </a:solidFill>
                <a:latin typeface="Arial" pitchFamily="34" charset="0"/>
              </a:defRPr>
            </a:lvl1pPr>
            <a:lvl2pPr>
              <a:defRPr sz="20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a:buFont typeface="Monotype Sorts" charset="2"/>
              <a:defRPr sz="2000">
                <a:solidFill>
                  <a:schemeClr val="tx1"/>
                </a:solidFill>
                <a:latin typeface="Arial" pitchFamily="34" charset="0"/>
              </a:defRPr>
            </a:lvl6pPr>
            <a:lvl7pPr>
              <a:buFont typeface="Monotype Sorts" charset="2"/>
              <a:defRPr sz="2000">
                <a:solidFill>
                  <a:schemeClr val="tx1"/>
                </a:solidFill>
                <a:latin typeface="Arial" pitchFamily="34" charset="0"/>
              </a:defRPr>
            </a:lvl7pPr>
            <a:lvl8pPr>
              <a:buFont typeface="Monotype Sorts" charset="2"/>
              <a:defRPr sz="2000">
                <a:solidFill>
                  <a:schemeClr val="tx1"/>
                </a:solidFill>
                <a:latin typeface="Arial" pitchFamily="34" charset="0"/>
              </a:defRPr>
            </a:lvl8pPr>
            <a:lvl9pPr>
              <a:buFont typeface="Monotype Sorts" charset="2"/>
              <a:defRPr sz="2000">
                <a:solidFill>
                  <a:schemeClr val="tx1"/>
                </a:solidFill>
                <a:latin typeface="Arial" pitchFamily="34" charset="0"/>
              </a:defRPr>
            </a:lvl9pPr>
          </a:lstStyle>
          <a:p>
            <a:pPr>
              <a:lnSpc>
                <a:spcPct val="125000"/>
              </a:lnSpc>
              <a:spcBef>
                <a:spcPct val="20000"/>
              </a:spcBef>
              <a:buClr>
                <a:schemeClr val="accent2"/>
              </a:buClr>
              <a:buSzPct val="50000"/>
              <a:buFont typeface="Wingdings" pitchFamily="2" charset="2"/>
              <a:buNone/>
            </a:pPr>
            <a:r>
              <a:rPr lang="zh-CN" altLang="en-US" b="1" dirty="0">
                <a:solidFill>
                  <a:schemeClr val="accent2"/>
                </a:solidFill>
                <a:latin typeface="黑体" pitchFamily="49" charset="-122"/>
                <a:ea typeface="黑体" pitchFamily="49" charset="-122"/>
                <a:cs typeface="Times New Roman" pitchFamily="18" charset="0"/>
              </a:rPr>
              <a:t>结论：</a:t>
            </a:r>
            <a:r>
              <a:rPr lang="zh-CN" altLang="en-US" sz="2200" dirty="0">
                <a:latin typeface="黑体" pitchFamily="49" charset="-122"/>
                <a:ea typeface="黑体" pitchFamily="49" charset="-122"/>
                <a:cs typeface="Times New Roman" pitchFamily="18" charset="0"/>
              </a:rPr>
              <a:t>列车的车轮监控模块，永远无法从打滑状态切换到达制动状态</a:t>
            </a:r>
            <a:endParaRPr lang="en-US" altLang="zh-CN" sz="2200" dirty="0">
              <a:latin typeface="黑体" pitchFamily="49" charset="-122"/>
              <a:ea typeface="黑体" pitchFamily="49" charset="-122"/>
              <a:cs typeface="Times New Roman" pitchFamily="18" charset="0"/>
            </a:endParaRPr>
          </a:p>
        </p:txBody>
      </p:sp>
      <p:sp>
        <p:nvSpPr>
          <p:cNvPr id="31" name="内容占位符 2"/>
          <p:cNvSpPr txBox="1">
            <a:spLocks/>
          </p:cNvSpPr>
          <p:nvPr/>
        </p:nvSpPr>
        <p:spPr bwMode="auto">
          <a:xfrm>
            <a:off x="362614" y="5628298"/>
            <a:ext cx="8856663" cy="56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40" tIns="44623" rIns="90840" bIns="44623"/>
          <a:lstStyle>
            <a:lvl1pPr>
              <a:defRPr sz="2400">
                <a:solidFill>
                  <a:schemeClr val="tx1"/>
                </a:solidFill>
                <a:latin typeface="Arial" pitchFamily="34" charset="0"/>
              </a:defRPr>
            </a:lvl1pPr>
            <a:lvl2pPr>
              <a:defRPr sz="2000">
                <a:solidFill>
                  <a:schemeClr val="tx1"/>
                </a:solidFill>
                <a:latin typeface="Arial" pitchFamily="34" charset="0"/>
              </a:defRPr>
            </a:lvl2pPr>
            <a:lvl3pPr>
              <a:defRPr sz="2400">
                <a:solidFill>
                  <a:schemeClr val="tx1"/>
                </a:solidFill>
                <a:latin typeface="Arial" pitchFamily="34" charset="0"/>
              </a:defRPr>
            </a:lvl3pPr>
            <a:lvl4pPr>
              <a:defRPr sz="2000">
                <a:solidFill>
                  <a:schemeClr val="tx1"/>
                </a:solidFill>
                <a:latin typeface="Arial" pitchFamily="34" charset="0"/>
              </a:defRPr>
            </a:lvl4pPr>
            <a:lvl5pPr>
              <a:defRPr sz="2000">
                <a:solidFill>
                  <a:schemeClr val="tx1"/>
                </a:solidFill>
                <a:latin typeface="Arial" pitchFamily="34" charset="0"/>
              </a:defRPr>
            </a:lvl5pPr>
            <a:lvl6pPr>
              <a:buFont typeface="Monotype Sorts" charset="2"/>
              <a:defRPr sz="2000">
                <a:solidFill>
                  <a:schemeClr val="tx1"/>
                </a:solidFill>
                <a:latin typeface="Arial" pitchFamily="34" charset="0"/>
              </a:defRPr>
            </a:lvl6pPr>
            <a:lvl7pPr>
              <a:buFont typeface="Monotype Sorts" charset="2"/>
              <a:defRPr sz="2000">
                <a:solidFill>
                  <a:schemeClr val="tx1"/>
                </a:solidFill>
                <a:latin typeface="Arial" pitchFamily="34" charset="0"/>
              </a:defRPr>
            </a:lvl7pPr>
            <a:lvl8pPr>
              <a:buFont typeface="Monotype Sorts" charset="2"/>
              <a:defRPr sz="2000">
                <a:solidFill>
                  <a:schemeClr val="tx1"/>
                </a:solidFill>
                <a:latin typeface="Arial" pitchFamily="34" charset="0"/>
              </a:defRPr>
            </a:lvl8pPr>
            <a:lvl9pPr>
              <a:buFont typeface="Monotype Sorts" charset="2"/>
              <a:defRPr sz="2000">
                <a:solidFill>
                  <a:schemeClr val="tx1"/>
                </a:solidFill>
                <a:latin typeface="Arial" pitchFamily="34" charset="0"/>
              </a:defRPr>
            </a:lvl9pPr>
          </a:lstStyle>
          <a:p>
            <a:pPr>
              <a:lnSpc>
                <a:spcPct val="125000"/>
              </a:lnSpc>
              <a:spcBef>
                <a:spcPct val="20000"/>
              </a:spcBef>
              <a:buClr>
                <a:schemeClr val="accent2"/>
              </a:buClr>
              <a:buSzPct val="50000"/>
              <a:buFont typeface="Wingdings" pitchFamily="2" charset="2"/>
              <a:buNone/>
            </a:pPr>
            <a:r>
              <a:rPr lang="zh-CN" altLang="en-US" b="1" dirty="0">
                <a:solidFill>
                  <a:schemeClr val="accent2"/>
                </a:solidFill>
                <a:latin typeface="黑体" pitchFamily="49" charset="-122"/>
                <a:ea typeface="黑体" pitchFamily="49" charset="-122"/>
                <a:cs typeface="Times New Roman" pitchFamily="18" charset="0"/>
              </a:rPr>
              <a:t>意义：</a:t>
            </a:r>
            <a:r>
              <a:rPr lang="zh-CN" altLang="en-US" sz="2200" dirty="0">
                <a:latin typeface="黑体" pitchFamily="49" charset="-122"/>
                <a:ea typeface="黑体" pitchFamily="49" charset="-122"/>
                <a:cs typeface="Times New Roman" pitchFamily="18" charset="0"/>
              </a:rPr>
              <a:t>列车的车轮监控模块的需求描述，存在矛盾，需要修正</a:t>
            </a:r>
            <a:endParaRPr lang="en-US" altLang="zh-CN" sz="2200" dirty="0">
              <a:latin typeface="黑体" pitchFamily="49" charset="-122"/>
              <a:ea typeface="黑体" pitchFamily="49" charset="-122"/>
              <a:cs typeface="Times New Roman" pitchFamily="18" charset="0"/>
            </a:endParaRPr>
          </a:p>
        </p:txBody>
      </p:sp>
      <p:sp>
        <p:nvSpPr>
          <p:cNvPr id="32" name="内容占位符 2"/>
          <p:cNvSpPr txBox="1">
            <a:spLocks/>
          </p:cNvSpPr>
          <p:nvPr/>
        </p:nvSpPr>
        <p:spPr>
          <a:xfrm>
            <a:off x="560180" y="1018182"/>
            <a:ext cx="8756650" cy="5095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5000"/>
              </a:lnSpc>
              <a:buClr>
                <a:schemeClr val="accent1"/>
              </a:buClr>
              <a:buSzPct val="100000"/>
              <a:buNone/>
            </a:pPr>
            <a:r>
              <a:rPr lang="zh-CN" altLang="en-US" b="1" dirty="0">
                <a:latin typeface="微软雅黑" pitchFamily="34" charset="-122"/>
                <a:ea typeface="微软雅黑" pitchFamily="34" charset="-122"/>
                <a:cs typeface="Times New Roman" pitchFamily="18" charset="0"/>
              </a:rPr>
              <a:t>结果分析评估</a:t>
            </a:r>
            <a:endParaRPr lang="zh-CN" altLang="en-US" sz="2000" dirty="0">
              <a:latin typeface="微软雅黑" pitchFamily="34" charset="-122"/>
              <a:ea typeface="微软雅黑" pitchFamily="34" charset="-122"/>
              <a:cs typeface="Times New Roman" pitchFamily="18" charset="0"/>
            </a:endParaRPr>
          </a:p>
        </p:txBody>
      </p:sp>
      <p:sp>
        <p:nvSpPr>
          <p:cNvPr id="6" name="矩形 5"/>
          <p:cNvSpPr/>
          <p:nvPr/>
        </p:nvSpPr>
        <p:spPr>
          <a:xfrm>
            <a:off x="1370620" y="4210910"/>
            <a:ext cx="6415460" cy="826637"/>
          </a:xfrm>
          <a:prstGeom prst="rect">
            <a:avLst/>
          </a:prstGeom>
        </p:spPr>
        <p:txBody>
          <a:bodyPr wrap="square">
            <a:spAutoFit/>
          </a:bodyPr>
          <a:lstStyle/>
          <a:p>
            <a:pPr algn="ctr">
              <a:lnSpc>
                <a:spcPct val="125000"/>
              </a:lnSpc>
              <a:defRPr/>
            </a:pPr>
            <a:r>
              <a:rPr lang="zh-CN" altLang="en-US" sz="20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rPr>
              <a:t>无论是通过手工证明还是软件运算来证明，都可以发现，这些条件之间是矛盾的</a:t>
            </a:r>
            <a:endParaRPr lang="en-US" altLang="zh-CN" sz="2000" b="1" dirty="0">
              <a:solidFill>
                <a:schemeClr val="accent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2528481" y="243192"/>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17" name="文本框 11"/>
          <p:cNvSpPr txBox="1">
            <a:spLocks noChangeArrowheads="1"/>
          </p:cNvSpPr>
          <p:nvPr/>
        </p:nvSpPr>
        <p:spPr bwMode="auto">
          <a:xfrm>
            <a:off x="3298049" y="3130854"/>
            <a:ext cx="107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b="1" dirty="0">
                <a:solidFill>
                  <a:srgbClr val="C00000"/>
                </a:solidFill>
              </a:rPr>
              <a:t>Cond_1</a:t>
            </a:r>
            <a:endParaRPr lang="zh-CN" altLang="en-US" b="1" dirty="0">
              <a:solidFill>
                <a:srgbClr val="C00000"/>
              </a:solidFill>
            </a:endParaRPr>
          </a:p>
        </p:txBody>
      </p:sp>
      <p:sp>
        <p:nvSpPr>
          <p:cNvPr id="18" name="文本框 12"/>
          <p:cNvSpPr txBox="1">
            <a:spLocks noChangeArrowheads="1"/>
          </p:cNvSpPr>
          <p:nvPr/>
        </p:nvSpPr>
        <p:spPr bwMode="auto">
          <a:xfrm>
            <a:off x="1532210" y="2548703"/>
            <a:ext cx="107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b="1" dirty="0">
                <a:solidFill>
                  <a:srgbClr val="C00000"/>
                </a:solidFill>
              </a:rPr>
              <a:t>Cond_2</a:t>
            </a:r>
            <a:endParaRPr lang="zh-CN" altLang="en-US" b="1" dirty="0">
              <a:solidFill>
                <a:srgbClr val="C00000"/>
              </a:solidFill>
            </a:endParaRPr>
          </a:p>
        </p:txBody>
      </p:sp>
      <p:sp>
        <p:nvSpPr>
          <p:cNvPr id="19" name="文本框 14"/>
          <p:cNvSpPr txBox="1">
            <a:spLocks noChangeArrowheads="1"/>
          </p:cNvSpPr>
          <p:nvPr/>
        </p:nvSpPr>
        <p:spPr bwMode="auto">
          <a:xfrm>
            <a:off x="2420107" y="1969544"/>
            <a:ext cx="107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b="1" dirty="0">
                <a:solidFill>
                  <a:srgbClr val="C00000"/>
                </a:solidFill>
              </a:rPr>
              <a:t>Cond_3</a:t>
            </a:r>
            <a:endParaRPr lang="zh-CN" altLang="en-US" b="1" dirty="0">
              <a:solidFill>
                <a:srgbClr val="C00000"/>
              </a:solidFill>
            </a:endParaRPr>
          </a:p>
        </p:txBody>
      </p:sp>
    </p:spTree>
    <p:extLst>
      <p:ext uri="{BB962C8B-B14F-4D97-AF65-F5344CB8AC3E}">
        <p14:creationId xmlns:p14="http://schemas.microsoft.com/office/powerpoint/2010/main" val="354581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66648" y="1439531"/>
            <a:ext cx="6779173" cy="1796069"/>
          </a:xfrm>
          <a:prstGeom prst="rect">
            <a:avLst/>
          </a:prstGeom>
        </p:spPr>
        <p:txBody>
          <a:bodyPr wrap="square">
            <a:spAutoFit/>
          </a:bodyPr>
          <a:lstStyle/>
          <a:p>
            <a:pPr>
              <a:lnSpc>
                <a:spcPct val="130000"/>
              </a:lnSpc>
              <a:buClr>
                <a:schemeClr val="accent1"/>
              </a:buClr>
              <a:buSzPct val="100000"/>
              <a:defRPr/>
            </a:pPr>
            <a:r>
              <a:rPr lang="zh-CN" altLang="en-US" sz="28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完整性问题清单</a:t>
            </a:r>
            <a:r>
              <a:rPr lang="en-US" altLang="zh-CN" sz="28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 </a:t>
            </a:r>
            <a:endParaRPr lang="zh-CN" altLang="en-US" sz="28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000" dirty="0">
                <a:solidFill>
                  <a:srgbClr val="000000"/>
                </a:solidFill>
                <a:latin typeface="黑体" pitchFamily="49" charset="-122"/>
                <a:ea typeface="黑体" pitchFamily="49" charset="-122"/>
                <a:sym typeface="Times New Roman" panose="02020603050405020304" pitchFamily="18" charset="0"/>
              </a:rPr>
              <a:t>所有对外部物理及动力学计算公式的引用是否都有效？</a:t>
            </a:r>
            <a:endParaRPr lang="en-US" altLang="zh-CN" sz="20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000" dirty="0">
                <a:solidFill>
                  <a:srgbClr val="000000"/>
                </a:solidFill>
                <a:latin typeface="黑体" pitchFamily="49" charset="-122"/>
                <a:ea typeface="黑体" pitchFamily="49" charset="-122"/>
                <a:sym typeface="Times New Roman" panose="02020603050405020304" pitchFamily="18" charset="0"/>
              </a:rPr>
              <a:t>所有功能条目，是否都有安全等级属性标注</a:t>
            </a:r>
            <a:r>
              <a:rPr lang="en-US" altLang="zh-CN" sz="2000" dirty="0">
                <a:solidFill>
                  <a:srgbClr val="000000"/>
                </a:solidFill>
                <a:latin typeface="黑体" pitchFamily="49" charset="-122"/>
                <a:ea typeface="黑体" pitchFamily="49" charset="-122"/>
                <a:sym typeface="Times New Roman" panose="02020603050405020304" pitchFamily="18" charset="0"/>
              </a:rPr>
              <a:t>?</a:t>
            </a:r>
            <a:endParaRPr lang="zh-CN" altLang="en-US" sz="20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000" dirty="0">
                <a:solidFill>
                  <a:srgbClr val="000000"/>
                </a:solidFill>
                <a:latin typeface="黑体" pitchFamily="49" charset="-122"/>
                <a:ea typeface="黑体" pitchFamily="49" charset="-122"/>
                <a:sym typeface="Times New Roman" panose="02020603050405020304" pitchFamily="18" charset="0"/>
              </a:rPr>
              <a:t>外部设备连接的接口，是否都被定义？</a:t>
            </a:r>
            <a:endParaRPr lang="en-US" altLang="zh-CN" sz="2000" dirty="0">
              <a:solidFill>
                <a:srgbClr val="000000"/>
              </a:solidFill>
              <a:latin typeface="黑体" pitchFamily="49" charset="-122"/>
              <a:ea typeface="黑体" pitchFamily="49" charset="-122"/>
              <a:sym typeface="Times New Roman" panose="02020603050405020304" pitchFamily="18" charset="0"/>
            </a:endParaRPr>
          </a:p>
        </p:txBody>
      </p:sp>
      <p:pic>
        <p:nvPicPr>
          <p:cNvPr id="1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9210" y="3747372"/>
            <a:ext cx="7505700" cy="1714500"/>
          </a:xfrm>
          <a:prstGeom prst="rect">
            <a:avLst/>
          </a:prstGeom>
          <a:solidFill>
            <a:schemeClr val="bg1"/>
          </a:solidFill>
          <a:ln w="19050">
            <a:solidFill>
              <a:srgbClr val="000000"/>
            </a:solidFill>
            <a:miter lim="800000"/>
            <a:headEnd/>
            <a:tailEnd/>
          </a:ln>
        </p:spPr>
      </p:pic>
      <p:cxnSp>
        <p:nvCxnSpPr>
          <p:cNvPr id="11" name="直接箭头连接符 4"/>
          <p:cNvCxnSpPr>
            <a:cxnSpLocks noChangeShapeType="1"/>
          </p:cNvCxnSpPr>
          <p:nvPr/>
        </p:nvCxnSpPr>
        <p:spPr bwMode="auto">
          <a:xfrm>
            <a:off x="1815835" y="3450946"/>
            <a:ext cx="0" cy="719137"/>
          </a:xfrm>
          <a:prstGeom prst="straightConnector1">
            <a:avLst/>
          </a:prstGeom>
          <a:noFill/>
          <a:ln w="31750" algn="ctr">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箭头连接符 7"/>
          <p:cNvCxnSpPr>
            <a:cxnSpLocks noChangeShapeType="1"/>
          </p:cNvCxnSpPr>
          <p:nvPr/>
        </p:nvCxnSpPr>
        <p:spPr bwMode="auto">
          <a:xfrm flipV="1">
            <a:off x="2895335" y="4742735"/>
            <a:ext cx="0" cy="1081087"/>
          </a:xfrm>
          <a:prstGeom prst="straightConnector1">
            <a:avLst/>
          </a:prstGeom>
          <a:noFill/>
          <a:ln w="31750" algn="ctr">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2988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66648" y="1423765"/>
            <a:ext cx="6779173" cy="1796069"/>
          </a:xfrm>
          <a:prstGeom prst="rect">
            <a:avLst/>
          </a:prstGeom>
        </p:spPr>
        <p:txBody>
          <a:bodyPr wrap="square">
            <a:spAutoFit/>
          </a:bodyPr>
          <a:lstStyle/>
          <a:p>
            <a:pPr>
              <a:lnSpc>
                <a:spcPct val="130000"/>
              </a:lnSpc>
              <a:buClr>
                <a:schemeClr val="accent1"/>
              </a:buClr>
              <a:buSzPct val="100000"/>
              <a:defRPr/>
            </a:pPr>
            <a:r>
              <a:rPr lang="zh-CN" altLang="en-US" sz="28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完整性问题清单</a:t>
            </a:r>
            <a:r>
              <a:rPr lang="en-US" altLang="zh-CN" sz="28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 </a:t>
            </a:r>
            <a:endParaRPr lang="zh-CN" altLang="en-US" sz="28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000" dirty="0">
                <a:solidFill>
                  <a:srgbClr val="000000"/>
                </a:solidFill>
                <a:latin typeface="黑体" pitchFamily="49" charset="-122"/>
                <a:ea typeface="黑体" pitchFamily="49" charset="-122"/>
                <a:sym typeface="Times New Roman" panose="02020603050405020304" pitchFamily="18" charset="0"/>
              </a:rPr>
              <a:t>所有对外部物理及动力学计算公式的引用是否都有效？</a:t>
            </a:r>
            <a:endParaRPr lang="en-US" altLang="zh-CN" sz="20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000" dirty="0">
                <a:solidFill>
                  <a:srgbClr val="000000"/>
                </a:solidFill>
                <a:latin typeface="黑体" pitchFamily="49" charset="-122"/>
                <a:ea typeface="黑体" pitchFamily="49" charset="-122"/>
                <a:sym typeface="Times New Roman" panose="02020603050405020304" pitchFamily="18" charset="0"/>
              </a:rPr>
              <a:t>所有功能条目，是否都有安全等级属性标注</a:t>
            </a:r>
            <a:r>
              <a:rPr lang="en-US" altLang="zh-CN" sz="2000" dirty="0">
                <a:solidFill>
                  <a:srgbClr val="000000"/>
                </a:solidFill>
                <a:latin typeface="黑体" pitchFamily="49" charset="-122"/>
                <a:ea typeface="黑体" pitchFamily="49" charset="-122"/>
                <a:sym typeface="Times New Roman" panose="02020603050405020304" pitchFamily="18" charset="0"/>
              </a:rPr>
              <a:t>?</a:t>
            </a:r>
            <a:endParaRPr lang="zh-CN" altLang="en-US" sz="20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000" dirty="0">
                <a:solidFill>
                  <a:srgbClr val="000000"/>
                </a:solidFill>
                <a:latin typeface="黑体" pitchFamily="49" charset="-122"/>
                <a:ea typeface="黑体" pitchFamily="49" charset="-122"/>
                <a:sym typeface="Times New Roman" panose="02020603050405020304" pitchFamily="18" charset="0"/>
              </a:rPr>
              <a:t>外部设备连接的接口，是否都被定义？</a:t>
            </a:r>
            <a:endParaRPr lang="en-US" altLang="zh-CN" sz="2000" dirty="0">
              <a:solidFill>
                <a:srgbClr val="000000"/>
              </a:solidFill>
              <a:latin typeface="黑体" pitchFamily="49" charset="-122"/>
              <a:ea typeface="黑体" pitchFamily="49" charset="-122"/>
              <a:sym typeface="Times New Roman" panose="02020603050405020304" pitchFamily="18" charset="0"/>
            </a:endParaRPr>
          </a:p>
        </p:txBody>
      </p:sp>
      <p:pic>
        <p:nvPicPr>
          <p:cNvPr id="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1710" y="3361728"/>
            <a:ext cx="7686675" cy="318135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9" name="直接箭头连接符 4"/>
          <p:cNvCxnSpPr>
            <a:cxnSpLocks noChangeShapeType="1"/>
          </p:cNvCxnSpPr>
          <p:nvPr/>
        </p:nvCxnSpPr>
        <p:spPr bwMode="auto">
          <a:xfrm flipH="1">
            <a:off x="2268538" y="5601691"/>
            <a:ext cx="790575" cy="0"/>
          </a:xfrm>
          <a:prstGeom prst="straightConnector1">
            <a:avLst/>
          </a:prstGeom>
          <a:noFill/>
          <a:ln w="31750" algn="ctr">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7"/>
          <p:cNvCxnSpPr>
            <a:cxnSpLocks noChangeShapeType="1"/>
          </p:cNvCxnSpPr>
          <p:nvPr/>
        </p:nvCxnSpPr>
        <p:spPr bwMode="auto">
          <a:xfrm flipH="1">
            <a:off x="6372225" y="6033491"/>
            <a:ext cx="792163" cy="0"/>
          </a:xfrm>
          <a:prstGeom prst="straightConnector1">
            <a:avLst/>
          </a:prstGeom>
          <a:noFill/>
          <a:ln w="31750" algn="ctr">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7511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194715" y="1770179"/>
            <a:ext cx="5350198" cy="2933111"/>
          </a:xfrm>
          <a:prstGeom prst="rect">
            <a:avLst/>
          </a:prstGeom>
        </p:spPr>
        <p:txBody>
          <a:bodyPr wrap="square">
            <a:spAutoFit/>
          </a:bodyPr>
          <a:lstStyle/>
          <a:p>
            <a:pPr>
              <a:lnSpc>
                <a:spcPct val="130000"/>
              </a:lnSpc>
              <a:buClr>
                <a:schemeClr val="accent1"/>
              </a:buClr>
              <a:buSzPct val="100000"/>
              <a:defRPr/>
            </a:pPr>
            <a:r>
              <a:rPr lang="zh-CN" altLang="en-US" sz="32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功能正确性问题清单</a:t>
            </a:r>
            <a:r>
              <a:rPr lang="en-US" altLang="zh-CN" sz="32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 </a:t>
            </a:r>
            <a:endParaRPr lang="zh-CN" altLang="en-US" sz="32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有无冗余或重复定义的功能？</a:t>
            </a:r>
            <a:endParaRPr lang="en-US" altLang="zh-CN" sz="22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每条功能是否都不存在歧义</a:t>
            </a:r>
            <a:r>
              <a:rPr lang="en-US" altLang="zh-CN" sz="2200" dirty="0">
                <a:solidFill>
                  <a:srgbClr val="000000"/>
                </a:solidFill>
                <a:latin typeface="黑体" pitchFamily="49" charset="-122"/>
                <a:ea typeface="黑体" pitchFamily="49" charset="-122"/>
                <a:sym typeface="Times New Roman" panose="02020603050405020304" pitchFamily="18" charset="0"/>
              </a:rPr>
              <a:t>?</a:t>
            </a:r>
            <a:endParaRPr lang="zh-CN" altLang="en-US" sz="22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外部设备连接的接口，是否都被定义？</a:t>
            </a:r>
            <a:endParaRPr lang="en-US" altLang="zh-CN" sz="22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是否定义了足够的异常处理机制？</a:t>
            </a:r>
            <a:endParaRPr lang="en-US" altLang="zh-CN" sz="22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是否存在不可能被调用的功能？</a:t>
            </a:r>
            <a:endParaRPr lang="en-US" altLang="zh-CN" sz="2200" dirty="0">
              <a:solidFill>
                <a:srgbClr val="000000"/>
              </a:solidFill>
              <a:latin typeface="黑体" pitchFamily="49" charset="-122"/>
              <a:ea typeface="黑体" pitchFamily="49" charset="-122"/>
              <a:sym typeface="Times New Roman" panose="02020603050405020304" pitchFamily="18" charset="0"/>
            </a:endParaRPr>
          </a:p>
        </p:txBody>
      </p:sp>
    </p:spTree>
    <p:extLst>
      <p:ext uri="{BB962C8B-B14F-4D97-AF65-F5344CB8AC3E}">
        <p14:creationId xmlns:p14="http://schemas.microsoft.com/office/powerpoint/2010/main" val="2596605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194715" y="1770179"/>
            <a:ext cx="5350198" cy="2973122"/>
          </a:xfrm>
          <a:prstGeom prst="rect">
            <a:avLst/>
          </a:prstGeom>
        </p:spPr>
        <p:txBody>
          <a:bodyPr wrap="square">
            <a:spAutoFit/>
          </a:bodyPr>
          <a:lstStyle/>
          <a:p>
            <a:pPr>
              <a:lnSpc>
                <a:spcPct val="130000"/>
              </a:lnSpc>
              <a:buClr>
                <a:schemeClr val="accent1"/>
              </a:buClr>
              <a:buSzPct val="100000"/>
              <a:defRPr/>
            </a:pPr>
            <a:r>
              <a:rPr lang="zh-CN" altLang="en-US" sz="32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功能正确性问题清单</a:t>
            </a:r>
            <a:r>
              <a:rPr lang="en-US" altLang="zh-CN" sz="32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 </a:t>
            </a:r>
            <a:endParaRPr lang="zh-CN" altLang="en-US" sz="32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有无冗余或重复定义的功能？</a:t>
            </a:r>
            <a:endParaRPr lang="en-US" altLang="zh-CN" sz="22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每条功能是否都不存在</a:t>
            </a:r>
            <a:r>
              <a:rPr lang="zh-CN" altLang="en-US" sz="2400" dirty="0">
                <a:solidFill>
                  <a:schemeClr val="accent2"/>
                </a:solidFill>
                <a:latin typeface="黑体" pitchFamily="49" charset="-122"/>
                <a:ea typeface="黑体" pitchFamily="49" charset="-122"/>
                <a:sym typeface="Times New Roman" panose="02020603050405020304" pitchFamily="18" charset="0"/>
              </a:rPr>
              <a:t>歧义</a:t>
            </a:r>
            <a:r>
              <a:rPr lang="en-US" altLang="zh-CN" sz="2200" dirty="0">
                <a:solidFill>
                  <a:srgbClr val="000000"/>
                </a:solidFill>
                <a:latin typeface="黑体" pitchFamily="49" charset="-122"/>
                <a:ea typeface="黑体" pitchFamily="49" charset="-122"/>
                <a:sym typeface="Times New Roman" panose="02020603050405020304" pitchFamily="18" charset="0"/>
              </a:rPr>
              <a:t>?</a:t>
            </a:r>
            <a:endParaRPr lang="zh-CN" altLang="en-US" sz="22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外部设备连接的接口，是否都被定义？</a:t>
            </a:r>
            <a:endParaRPr lang="en-US" altLang="zh-CN" sz="22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是否定义了足够的异常处理机制？</a:t>
            </a:r>
            <a:endParaRPr lang="en-US" altLang="zh-CN" sz="2200" dirty="0">
              <a:solidFill>
                <a:srgbClr val="000000"/>
              </a:solidFill>
              <a:latin typeface="黑体" pitchFamily="49" charset="-122"/>
              <a:ea typeface="黑体" pitchFamily="49" charset="-122"/>
              <a:sym typeface="Times New Roman" panose="02020603050405020304" pitchFamily="18" charset="0"/>
            </a:endParaRPr>
          </a:p>
          <a:p>
            <a:pPr marL="285750" indent="-285750">
              <a:lnSpc>
                <a:spcPct val="130000"/>
              </a:lnSpc>
              <a:buSzPct val="100000"/>
              <a:buFont typeface="Arial" pitchFamily="34" charset="0"/>
              <a:buChar char="•"/>
              <a:defRPr/>
            </a:pPr>
            <a:r>
              <a:rPr lang="zh-CN" altLang="en-US" sz="2200" dirty="0">
                <a:solidFill>
                  <a:srgbClr val="000000"/>
                </a:solidFill>
                <a:latin typeface="黑体" pitchFamily="49" charset="-122"/>
                <a:ea typeface="黑体" pitchFamily="49" charset="-122"/>
                <a:sym typeface="Times New Roman" panose="02020603050405020304" pitchFamily="18" charset="0"/>
              </a:rPr>
              <a:t>是否存在不可能被调用的功能？</a:t>
            </a:r>
            <a:endParaRPr lang="en-US" altLang="zh-CN" sz="2200" dirty="0">
              <a:solidFill>
                <a:srgbClr val="000000"/>
              </a:solidFill>
              <a:latin typeface="黑体" pitchFamily="49" charset="-122"/>
              <a:ea typeface="黑体" pitchFamily="49" charset="-122"/>
              <a:sym typeface="Times New Roman" panose="02020603050405020304" pitchFamily="18" charset="0"/>
            </a:endParaRPr>
          </a:p>
        </p:txBody>
      </p:sp>
      <p:pic>
        <p:nvPicPr>
          <p:cNvPr id="5"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9483" y="4840452"/>
            <a:ext cx="7334250" cy="1162050"/>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6" name="直接箭头连接符 8"/>
          <p:cNvCxnSpPr>
            <a:cxnSpLocks noChangeShapeType="1"/>
          </p:cNvCxnSpPr>
          <p:nvPr/>
        </p:nvCxnSpPr>
        <p:spPr bwMode="auto">
          <a:xfrm flipH="1">
            <a:off x="7051733" y="4524703"/>
            <a:ext cx="968317" cy="631498"/>
          </a:xfrm>
          <a:prstGeom prst="straightConnector1">
            <a:avLst/>
          </a:prstGeom>
          <a:noFill/>
          <a:ln w="31750" algn="ctr">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65089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9183" y="1233849"/>
            <a:ext cx="5585360" cy="581762"/>
          </a:xfrm>
          <a:prstGeom prst="rect">
            <a:avLst/>
          </a:prstGeom>
        </p:spPr>
        <p:txBody>
          <a:bodyPr wrap="square">
            <a:spAutoFit/>
          </a:bodyPr>
          <a:lstStyle/>
          <a:p>
            <a:pPr>
              <a:lnSpc>
                <a:spcPct val="125000"/>
              </a:lnSpc>
              <a:buClr>
                <a:schemeClr val="accent1"/>
              </a:buClr>
              <a:buSzPct val="100000"/>
              <a:defRPr/>
            </a:pPr>
            <a:r>
              <a:rPr lang="zh-CN" altLang="en-US" sz="28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每条功能是否都不存在歧义</a:t>
            </a:r>
            <a:r>
              <a:rPr lang="en-US" altLang="zh-CN" sz="2800" b="1" dirty="0">
                <a:solidFill>
                  <a:srgbClr val="000000"/>
                </a:solidFill>
                <a:latin typeface="微软雅黑" panose="020B0503020204020204" pitchFamily="34" charset="-122"/>
                <a:ea typeface="微软雅黑" panose="020B0503020204020204" pitchFamily="34" charset="-122"/>
                <a:sym typeface="Times New Roman" panose="02020603050405020304" pitchFamily="18" charset="0"/>
              </a:rPr>
              <a:t>?</a:t>
            </a:r>
          </a:p>
        </p:txBody>
      </p:sp>
      <p:pic>
        <p:nvPicPr>
          <p:cNvPr id="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70219"/>
            <a:ext cx="5323493" cy="4246431"/>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矩形 8"/>
          <p:cNvSpPr/>
          <p:nvPr/>
        </p:nvSpPr>
        <p:spPr>
          <a:xfrm>
            <a:off x="5738647" y="3517795"/>
            <a:ext cx="3405353" cy="1151277"/>
          </a:xfrm>
          <a:prstGeom prst="rect">
            <a:avLst/>
          </a:prstGeom>
        </p:spPr>
        <p:txBody>
          <a:bodyPr wrap="square">
            <a:spAutoFit/>
          </a:bodyPr>
          <a:lstStyle/>
          <a:p>
            <a:pPr>
              <a:lnSpc>
                <a:spcPct val="120000"/>
              </a:lnSpc>
              <a:buFont typeface="Arial" pitchFamily="34" charset="0"/>
              <a:buNone/>
            </a:pPr>
            <a:r>
              <a:rPr lang="zh-CN" altLang="en-US" sz="2000" dirty="0">
                <a:latin typeface="黑体" pitchFamily="49" charset="-122"/>
                <a:ea typeface="黑体" pitchFamily="49" charset="-122"/>
              </a:rPr>
              <a:t>经过一次修正，将自然语言描述的需求追加了伪代码表示，并完整填写了标注信息。</a:t>
            </a:r>
          </a:p>
        </p:txBody>
      </p:sp>
      <p:sp>
        <p:nvSpPr>
          <p:cNvPr id="10" name="五边形 9"/>
          <p:cNvSpPr/>
          <p:nvPr/>
        </p:nvSpPr>
        <p:spPr>
          <a:xfrm flipH="1">
            <a:off x="6044542" y="1047868"/>
            <a:ext cx="3099457" cy="515526"/>
          </a:xfrm>
          <a:prstGeom prst="homePlate">
            <a:avLst/>
          </a:prstGeom>
          <a:solidFill>
            <a:schemeClr val="accent2"/>
          </a:solidFill>
        </p:spPr>
        <p:txBody>
          <a:bodyPr wrap="square">
            <a:spAutoFit/>
          </a:bodyPr>
          <a:lstStyle/>
          <a:p>
            <a:pPr algn="ctr">
              <a:lnSpc>
                <a:spcPct val="125000"/>
              </a:lnSpc>
              <a:buClr>
                <a:schemeClr val="accent1"/>
              </a:buClr>
              <a:buSzPct val="100000"/>
              <a:defRPr/>
            </a:pPr>
            <a:r>
              <a:rPr lang="zh-CN" altLang="en-US" sz="2200" b="1" dirty="0">
                <a:solidFill>
                  <a:schemeClr val="bg1"/>
                </a:solidFill>
                <a:latin typeface="微软雅黑" panose="020B0503020204020204" pitchFamily="34" charset="-122"/>
                <a:ea typeface="微软雅黑" panose="020B0503020204020204" pitchFamily="34" charset="-122"/>
                <a:sym typeface="Times New Roman" panose="02020603050405020304" pitchFamily="18" charset="0"/>
              </a:rPr>
              <a:t>功能正确性问题清单 </a:t>
            </a:r>
          </a:p>
        </p:txBody>
      </p:sp>
    </p:spTree>
    <p:extLst>
      <p:ext uri="{BB962C8B-B14F-4D97-AF65-F5344CB8AC3E}">
        <p14:creationId xmlns:p14="http://schemas.microsoft.com/office/powerpoint/2010/main" val="361344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32360" y="1055967"/>
            <a:ext cx="2236510" cy="584775"/>
          </a:xfrm>
          <a:prstGeom prst="rect">
            <a:avLst/>
          </a:prstGeom>
        </p:spPr>
        <p:txBody>
          <a:bodyPr wrap="none">
            <a:spAutoFit/>
          </a:bodyPr>
          <a:lstStyle/>
          <a:p>
            <a:pPr>
              <a:buClr>
                <a:schemeClr val="accent1"/>
              </a:buClr>
              <a:buSzPct val="100000"/>
              <a:defRPr/>
            </a:pPr>
            <a:r>
              <a:rPr lang="zh-CN" altLang="en-US" sz="3200" b="1" dirty="0">
                <a:solidFill>
                  <a:srgbClr val="000000"/>
                </a:solidFill>
                <a:latin typeface="微软雅黑" panose="020B0503020204020204" pitchFamily="34" charset="-122"/>
                <a:ea typeface="微软雅黑" panose="020B0503020204020204" pitchFamily="34" charset="-122"/>
                <a:sym typeface="Times New Roman" pitchFamily="18" charset="0"/>
              </a:rPr>
              <a:t>修正与追踪</a:t>
            </a:r>
            <a:endParaRPr lang="en-US" altLang="zh-CN" sz="3200" b="1" dirty="0">
              <a:solidFill>
                <a:srgbClr val="000000"/>
              </a:solidFill>
              <a:latin typeface="微软雅黑" panose="020B0503020204020204" pitchFamily="34" charset="-122"/>
              <a:ea typeface="微软雅黑" panose="020B0503020204020204" pitchFamily="34" charset="-122"/>
              <a:sym typeface="Times New Roman" pitchFamily="18" charset="0"/>
            </a:endParaRPr>
          </a:p>
        </p:txBody>
      </p:sp>
      <p:sp>
        <p:nvSpPr>
          <p:cNvPr id="5" name="矩形 4"/>
          <p:cNvSpPr/>
          <p:nvPr/>
        </p:nvSpPr>
        <p:spPr>
          <a:xfrm>
            <a:off x="6180079" y="2832472"/>
            <a:ext cx="2664376" cy="2049792"/>
          </a:xfrm>
          <a:prstGeom prst="rect">
            <a:avLst/>
          </a:prstGeom>
        </p:spPr>
        <p:txBody>
          <a:bodyPr wrap="square">
            <a:spAutoFit/>
          </a:bodyPr>
          <a:lstStyle/>
          <a:p>
            <a:pPr>
              <a:lnSpc>
                <a:spcPct val="120000"/>
              </a:lnSpc>
              <a:defRPr/>
            </a:pPr>
            <a:r>
              <a:rPr lang="zh-CN" altLang="en-US" sz="2600" b="1" dirty="0">
                <a:solidFill>
                  <a:schemeClr val="tx2"/>
                </a:solidFill>
                <a:latin typeface="黑体" pitchFamily="49" charset="-122"/>
                <a:ea typeface="黑体" pitchFamily="49" charset="-122"/>
                <a:sym typeface="Times New Roman" pitchFamily="18" charset="0"/>
              </a:rPr>
              <a:t>修正与追踪记录</a:t>
            </a:r>
            <a:endParaRPr lang="en-US" altLang="zh-CN" sz="2600" dirty="0">
              <a:solidFill>
                <a:schemeClr val="tx2"/>
              </a:solidFill>
              <a:latin typeface="黑体" pitchFamily="49" charset="-122"/>
              <a:ea typeface="黑体" pitchFamily="49" charset="-122"/>
            </a:endParaRPr>
          </a:p>
          <a:p>
            <a:pPr marL="342900" indent="-342900">
              <a:lnSpc>
                <a:spcPct val="120000"/>
              </a:lnSpc>
              <a:buFont typeface="Arial" pitchFamily="34" charset="0"/>
              <a:buChar char="•"/>
              <a:defRPr/>
            </a:pPr>
            <a:r>
              <a:rPr lang="zh-CN" altLang="en-US" sz="2000" dirty="0">
                <a:latin typeface="黑体" pitchFamily="49" charset="-122"/>
                <a:ea typeface="黑体" pitchFamily="49" charset="-122"/>
              </a:rPr>
              <a:t>评审会信息</a:t>
            </a:r>
            <a:endParaRPr lang="en-US" altLang="zh-CN" sz="2000" dirty="0">
              <a:latin typeface="黑体" pitchFamily="49" charset="-122"/>
              <a:ea typeface="黑体" pitchFamily="49" charset="-122"/>
            </a:endParaRPr>
          </a:p>
          <a:p>
            <a:pPr marL="342900" indent="-342900">
              <a:lnSpc>
                <a:spcPct val="120000"/>
              </a:lnSpc>
              <a:buFont typeface="Arial" pitchFamily="34" charset="0"/>
              <a:buChar char="•"/>
              <a:defRPr/>
            </a:pPr>
            <a:r>
              <a:rPr lang="zh-CN" altLang="en-US" sz="2000" dirty="0">
                <a:latin typeface="黑体" pitchFamily="49" charset="-122"/>
                <a:ea typeface="黑体" pitchFamily="49" charset="-122"/>
              </a:rPr>
              <a:t>人员信息</a:t>
            </a:r>
            <a:endParaRPr lang="en-US" altLang="zh-CN" sz="2000" dirty="0">
              <a:latin typeface="黑体" pitchFamily="49" charset="-122"/>
              <a:ea typeface="黑体" pitchFamily="49" charset="-122"/>
            </a:endParaRPr>
          </a:p>
          <a:p>
            <a:pPr marL="342900" indent="-342900">
              <a:lnSpc>
                <a:spcPct val="120000"/>
              </a:lnSpc>
              <a:buFont typeface="Arial" pitchFamily="34" charset="0"/>
              <a:buChar char="•"/>
              <a:defRPr/>
            </a:pPr>
            <a:r>
              <a:rPr lang="zh-CN" altLang="en-US" sz="2000" dirty="0">
                <a:latin typeface="黑体" pitchFamily="49" charset="-122"/>
                <a:ea typeface="黑体" pitchFamily="49" charset="-122"/>
              </a:rPr>
              <a:t>时间信息</a:t>
            </a:r>
            <a:endParaRPr lang="en-US" altLang="zh-CN" sz="2000" dirty="0">
              <a:latin typeface="黑体" pitchFamily="49" charset="-122"/>
              <a:ea typeface="黑体" pitchFamily="49" charset="-122"/>
            </a:endParaRPr>
          </a:p>
          <a:p>
            <a:pPr marL="342900" indent="-342900">
              <a:lnSpc>
                <a:spcPct val="120000"/>
              </a:lnSpc>
              <a:buFont typeface="Arial" pitchFamily="34" charset="0"/>
              <a:buChar char="•"/>
              <a:defRPr/>
            </a:pPr>
            <a:r>
              <a:rPr lang="zh-CN" altLang="en-US" sz="2000" dirty="0">
                <a:latin typeface="黑体" pitchFamily="49" charset="-122"/>
                <a:ea typeface="黑体" pitchFamily="49" charset="-122"/>
              </a:rPr>
              <a:t>修改内容记录</a:t>
            </a:r>
          </a:p>
        </p:txBody>
      </p:sp>
      <p:pic>
        <p:nvPicPr>
          <p:cNvPr id="11"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337" y="1742126"/>
            <a:ext cx="5214148" cy="447452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426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32360" y="1055967"/>
            <a:ext cx="1826141" cy="584775"/>
          </a:xfrm>
          <a:prstGeom prst="rect">
            <a:avLst/>
          </a:prstGeom>
        </p:spPr>
        <p:txBody>
          <a:bodyPr wrap="none">
            <a:spAutoFit/>
          </a:bodyPr>
          <a:lstStyle/>
          <a:p>
            <a:pPr>
              <a:buClr>
                <a:schemeClr val="accent1"/>
              </a:buClr>
              <a:buSzPct val="100000"/>
              <a:defRPr/>
            </a:pPr>
            <a:r>
              <a:rPr lang="zh-CN" altLang="en-US" sz="3200" b="1" dirty="0">
                <a:solidFill>
                  <a:srgbClr val="000000"/>
                </a:solidFill>
                <a:latin typeface="微软雅黑" panose="020B0503020204020204" pitchFamily="34" charset="-122"/>
                <a:ea typeface="微软雅黑" panose="020B0503020204020204" pitchFamily="34" charset="-122"/>
                <a:sym typeface="Times New Roman" pitchFamily="18" charset="0"/>
              </a:rPr>
              <a:t>评审完成</a:t>
            </a:r>
          </a:p>
        </p:txBody>
      </p:sp>
      <p:sp>
        <p:nvSpPr>
          <p:cNvPr id="5" name="矩形 4"/>
          <p:cNvSpPr/>
          <p:nvPr/>
        </p:nvSpPr>
        <p:spPr>
          <a:xfrm>
            <a:off x="5943599" y="3951821"/>
            <a:ext cx="2664376" cy="1932837"/>
          </a:xfrm>
          <a:prstGeom prst="rect">
            <a:avLst/>
          </a:prstGeom>
        </p:spPr>
        <p:txBody>
          <a:bodyPr wrap="square">
            <a:spAutoFit/>
          </a:bodyPr>
          <a:lstStyle/>
          <a:p>
            <a:pPr>
              <a:lnSpc>
                <a:spcPct val="130000"/>
              </a:lnSpc>
              <a:defRPr/>
            </a:pPr>
            <a:r>
              <a:rPr lang="zh-CN" altLang="en-US" sz="2600" b="1" dirty="0">
                <a:solidFill>
                  <a:schemeClr val="accent2"/>
                </a:solidFill>
                <a:latin typeface="黑体" pitchFamily="49" charset="-122"/>
                <a:ea typeface="黑体" pitchFamily="49" charset="-122"/>
                <a:sym typeface="Times New Roman" pitchFamily="18" charset="0"/>
              </a:rPr>
              <a:t>真实工业级项目</a:t>
            </a:r>
          </a:p>
          <a:p>
            <a:pPr marL="342900" indent="-342900">
              <a:lnSpc>
                <a:spcPct val="130000"/>
              </a:lnSpc>
              <a:buFont typeface="Arial" pitchFamily="34" charset="0"/>
              <a:buChar char="•"/>
              <a:defRPr/>
            </a:pPr>
            <a:r>
              <a:rPr lang="zh-CN" altLang="en-US" sz="2200" dirty="0">
                <a:latin typeface="黑体" pitchFamily="49" charset="-122"/>
                <a:ea typeface="黑体" pitchFamily="49" charset="-122"/>
                <a:sym typeface="Times New Roman" pitchFamily="18" charset="0"/>
              </a:rPr>
              <a:t>时间周期长</a:t>
            </a:r>
          </a:p>
          <a:p>
            <a:pPr marL="342900" indent="-342900">
              <a:lnSpc>
                <a:spcPct val="130000"/>
              </a:lnSpc>
              <a:buFont typeface="Arial" pitchFamily="34" charset="0"/>
              <a:buChar char="•"/>
              <a:defRPr/>
            </a:pPr>
            <a:r>
              <a:rPr lang="zh-CN" altLang="en-US" sz="2200" dirty="0">
                <a:latin typeface="黑体" pitchFamily="49" charset="-122"/>
                <a:ea typeface="黑体" pitchFamily="49" charset="-122"/>
                <a:sym typeface="Times New Roman" pitchFamily="18" charset="0"/>
              </a:rPr>
              <a:t>流程严谨</a:t>
            </a:r>
          </a:p>
          <a:p>
            <a:pPr marL="342900" indent="-342900">
              <a:lnSpc>
                <a:spcPct val="130000"/>
              </a:lnSpc>
              <a:buFont typeface="Arial" pitchFamily="34" charset="0"/>
              <a:buChar char="•"/>
              <a:defRPr/>
            </a:pPr>
            <a:r>
              <a:rPr lang="zh-CN" altLang="en-US" sz="2200" dirty="0">
                <a:latin typeface="黑体" pitchFamily="49" charset="-122"/>
                <a:ea typeface="黑体" pitchFamily="49" charset="-122"/>
                <a:sym typeface="Times New Roman" pitchFamily="18" charset="0"/>
              </a:rPr>
              <a:t>内容完整</a:t>
            </a:r>
          </a:p>
        </p:txBody>
      </p:sp>
      <p:pic>
        <p:nvPicPr>
          <p:cNvPr id="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360" y="1922606"/>
            <a:ext cx="4941814" cy="4099584"/>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1939" y="1922606"/>
            <a:ext cx="2560354" cy="1892649"/>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70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988688" y="3835608"/>
            <a:ext cx="4572000" cy="938719"/>
          </a:xfrm>
          <a:prstGeom prst="rect">
            <a:avLst/>
          </a:prstGeom>
        </p:spPr>
        <p:txBody>
          <a:bodyPr>
            <a:spAutoFit/>
          </a:bodyPr>
          <a:lstStyle/>
          <a:p>
            <a:pPr marL="342900" indent="-342900">
              <a:lnSpc>
                <a:spcPct val="125000"/>
              </a:lnSpc>
              <a:buSzPct val="100000"/>
              <a:buFont typeface="Arial" pitchFamily="34" charset="0"/>
              <a:buChar char="•"/>
              <a:defRPr/>
            </a:pPr>
            <a:r>
              <a:rPr lang="zh-CN" altLang="en-US" sz="2200" dirty="0">
                <a:latin typeface="黑体" pitchFamily="49" charset="-122"/>
                <a:ea typeface="黑体" pitchFamily="49" charset="-122"/>
                <a:sym typeface="Times New Roman" pitchFamily="18" charset="0"/>
              </a:rPr>
              <a:t>需要有需求的不同呈现形式</a:t>
            </a:r>
            <a:endParaRPr lang="en-US" altLang="zh-CN" sz="2200" dirty="0">
              <a:latin typeface="黑体" pitchFamily="49" charset="-122"/>
              <a:ea typeface="黑体" pitchFamily="49" charset="-122"/>
              <a:sym typeface="Times New Roman" pitchFamily="18" charset="0"/>
            </a:endParaRPr>
          </a:p>
          <a:p>
            <a:pPr marL="342900" indent="-342900">
              <a:lnSpc>
                <a:spcPct val="125000"/>
              </a:lnSpc>
              <a:buSzPct val="100000"/>
              <a:buFont typeface="Arial" pitchFamily="34" charset="0"/>
              <a:buChar char="•"/>
              <a:defRPr/>
            </a:pPr>
            <a:r>
              <a:rPr lang="zh-CN" altLang="en-US" sz="2200" dirty="0">
                <a:latin typeface="黑体" pitchFamily="49" charset="-122"/>
                <a:ea typeface="黑体" pitchFamily="49" charset="-122"/>
                <a:sym typeface="Times New Roman" pitchFamily="18" charset="0"/>
              </a:rPr>
              <a:t>合适的软件工具</a:t>
            </a:r>
          </a:p>
        </p:txBody>
      </p:sp>
      <p:sp>
        <p:nvSpPr>
          <p:cNvPr id="9" name="矩形 8"/>
          <p:cNvSpPr/>
          <p:nvPr/>
        </p:nvSpPr>
        <p:spPr>
          <a:xfrm>
            <a:off x="1431879" y="2208530"/>
            <a:ext cx="1620957" cy="581506"/>
          </a:xfrm>
          <a:prstGeom prst="rect">
            <a:avLst/>
          </a:prstGeom>
        </p:spPr>
        <p:txBody>
          <a:bodyPr wrap="none">
            <a:spAutoFit/>
          </a:bodyPr>
          <a:lstStyle/>
          <a:p>
            <a:pPr>
              <a:lnSpc>
                <a:spcPct val="125000"/>
              </a:lnSpc>
              <a:buClr>
                <a:schemeClr val="accent1"/>
              </a:buClr>
              <a:buSzPct val="100000"/>
              <a:defRPr/>
            </a:pPr>
            <a:r>
              <a:rPr lang="zh-CN" altLang="en-US" sz="2800" b="1" dirty="0">
                <a:solidFill>
                  <a:srgbClr val="000000"/>
                </a:solidFill>
                <a:latin typeface="微软雅黑" panose="020B0503020204020204" pitchFamily="34" charset="-122"/>
                <a:ea typeface="微软雅黑" panose="020B0503020204020204" pitchFamily="34" charset="-122"/>
                <a:sym typeface="Times New Roman" pitchFamily="18" charset="0"/>
              </a:rPr>
              <a:t>潜在问题</a:t>
            </a:r>
            <a:endParaRPr lang="en-US" altLang="zh-CN" sz="3200" b="1" dirty="0">
              <a:latin typeface="Times New Roman" pitchFamily="18" charset="0"/>
              <a:ea typeface="宋体" pitchFamily="2" charset="-122"/>
              <a:sym typeface="Times New Roman" pitchFamily="18" charset="0"/>
            </a:endParaRPr>
          </a:p>
        </p:txBody>
      </p:sp>
      <p:sp>
        <p:nvSpPr>
          <p:cNvPr id="10" name="矩形 9"/>
          <p:cNvSpPr/>
          <p:nvPr/>
        </p:nvSpPr>
        <p:spPr>
          <a:xfrm>
            <a:off x="3988695" y="2059002"/>
            <a:ext cx="4572000" cy="880562"/>
          </a:xfrm>
          <a:prstGeom prst="rect">
            <a:avLst/>
          </a:prstGeom>
        </p:spPr>
        <p:txBody>
          <a:bodyPr>
            <a:spAutoFit/>
          </a:bodyPr>
          <a:lstStyle/>
          <a:p>
            <a:pPr marL="342900" indent="-342900">
              <a:lnSpc>
                <a:spcPct val="125000"/>
              </a:lnSpc>
              <a:buSzPct val="100000"/>
              <a:buFont typeface="Arial" pitchFamily="34" charset="0"/>
              <a:buChar char="•"/>
              <a:defRPr/>
            </a:pPr>
            <a:r>
              <a:rPr lang="zh-CN" altLang="en-US" sz="2200" dirty="0">
                <a:latin typeface="黑体" pitchFamily="49" charset="-122"/>
                <a:ea typeface="黑体" pitchFamily="49" charset="-122"/>
                <a:sym typeface="Times New Roman" pitchFamily="18" charset="0"/>
              </a:rPr>
              <a:t>评审量大了怎么办？</a:t>
            </a:r>
            <a:endParaRPr lang="en-US" altLang="zh-CN" sz="2200" dirty="0">
              <a:latin typeface="黑体" pitchFamily="49" charset="-122"/>
              <a:ea typeface="黑体" pitchFamily="49" charset="-122"/>
              <a:sym typeface="Times New Roman" pitchFamily="18" charset="0"/>
            </a:endParaRPr>
          </a:p>
          <a:p>
            <a:pPr marL="342900" indent="-342900">
              <a:lnSpc>
                <a:spcPct val="125000"/>
              </a:lnSpc>
              <a:buSzPct val="100000"/>
              <a:buFont typeface="Arial" pitchFamily="34" charset="0"/>
              <a:buChar char="•"/>
              <a:defRPr/>
            </a:pPr>
            <a:r>
              <a:rPr lang="zh-CN" altLang="en-US" sz="2200" dirty="0">
                <a:latin typeface="黑体" pitchFamily="49" charset="-122"/>
                <a:ea typeface="黑体" pitchFamily="49" charset="-122"/>
                <a:sym typeface="Times New Roman" pitchFamily="18" charset="0"/>
              </a:rPr>
              <a:t>评审内容过于复杂了怎么办？</a:t>
            </a:r>
            <a:endParaRPr lang="en-US" altLang="zh-CN" sz="2200" dirty="0">
              <a:latin typeface="黑体" pitchFamily="49" charset="-122"/>
              <a:ea typeface="黑体" pitchFamily="49" charset="-122"/>
              <a:sym typeface="Times New Roman" pitchFamily="18" charset="0"/>
            </a:endParaRPr>
          </a:p>
        </p:txBody>
      </p:sp>
      <p:sp>
        <p:nvSpPr>
          <p:cNvPr id="11" name="矩形 10"/>
          <p:cNvSpPr/>
          <p:nvPr/>
        </p:nvSpPr>
        <p:spPr>
          <a:xfrm>
            <a:off x="1226921" y="3989497"/>
            <a:ext cx="2339102" cy="630942"/>
          </a:xfrm>
          <a:prstGeom prst="rect">
            <a:avLst/>
          </a:prstGeom>
        </p:spPr>
        <p:txBody>
          <a:bodyPr wrap="none">
            <a:spAutoFit/>
          </a:bodyPr>
          <a:lstStyle/>
          <a:p>
            <a:pPr>
              <a:lnSpc>
                <a:spcPct val="125000"/>
              </a:lnSpc>
              <a:buClr>
                <a:schemeClr val="accent1"/>
              </a:buClr>
              <a:buSzPct val="100000"/>
              <a:defRPr/>
            </a:pPr>
            <a:r>
              <a:rPr lang="zh-CN" altLang="en-US" sz="2800" b="1" dirty="0">
                <a:solidFill>
                  <a:srgbClr val="000000"/>
                </a:solidFill>
                <a:latin typeface="微软雅黑" panose="020B0503020204020204" pitchFamily="34" charset="-122"/>
                <a:ea typeface="微软雅黑" panose="020B0503020204020204" pitchFamily="34" charset="-122"/>
                <a:sym typeface="Times New Roman" pitchFamily="18" charset="0"/>
              </a:rPr>
              <a:t>可考虑的方案</a:t>
            </a:r>
            <a:endParaRPr lang="en-US" altLang="zh-CN" sz="3200" b="1" dirty="0">
              <a:latin typeface="Times New Roman" pitchFamily="18" charset="0"/>
              <a:ea typeface="宋体" pitchFamily="2" charset="-122"/>
              <a:sym typeface="Times New Roman" pitchFamily="18" charset="0"/>
            </a:endParaRPr>
          </a:p>
        </p:txBody>
      </p:sp>
    </p:spTree>
    <p:extLst>
      <p:ext uri="{BB962C8B-B14F-4D97-AF65-F5344CB8AC3E}">
        <p14:creationId xmlns:p14="http://schemas.microsoft.com/office/powerpoint/2010/main" val="2324950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7">
            <a:extLst>
              <a:ext uri="{FF2B5EF4-FFF2-40B4-BE49-F238E27FC236}">
                <a16:creationId xmlns:a16="http://schemas.microsoft.com/office/drawing/2014/main" id="{B44DC871-2676-4E8C-9547-027BB29EC428}"/>
              </a:ext>
            </a:extLst>
          </p:cNvPr>
          <p:cNvSpPr>
            <a:spLocks/>
          </p:cNvSpPr>
          <p:nvPr/>
        </p:nvSpPr>
        <p:spPr bwMode="auto">
          <a:xfrm>
            <a:off x="117475" y="1484313"/>
            <a:ext cx="8847138" cy="2713037"/>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35717" tIns="35717" rIns="35717" bIns="35717" anchor="ct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5000"/>
              </a:lnSpc>
              <a:buClr>
                <a:srgbClr val="FF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软件需求确认</a:t>
            </a:r>
            <a:endParaRPr lang="en-US" altLang="zh-CN" sz="2800" i="1"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buClr>
                <a:srgbClr val="FF0000"/>
              </a:buClr>
              <a:buFont typeface="Wingdings" panose="05000000000000000000" pitchFamily="2" charset="2"/>
              <a:buChar char="Ø"/>
              <a:defRP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评定需求描述是否真实反映了用户对软件的预期</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just">
              <a:buClr>
                <a:srgbClr val="FF0000"/>
              </a:buClr>
              <a:defRPr/>
            </a:pPr>
            <a:r>
              <a:rPr lang="en-US" altLang="zh-CN" sz="2400" i="1" dirty="0">
                <a:latin typeface="Times New Roman" pitchFamily="18" charset="0"/>
                <a:cs typeface="Times New Roman" pitchFamily="18" charset="0"/>
              </a:rPr>
              <a:t>checking the conformance of the specification to the user’s intentions</a:t>
            </a:r>
          </a:p>
          <a:p>
            <a:pPr marL="0" indent="0" algn="just">
              <a:lnSpc>
                <a:spcPct val="125000"/>
              </a:lnSpc>
              <a:buClr>
                <a:srgbClr val="FF0000"/>
              </a:buClr>
              <a:defRPr/>
            </a:pP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buClr>
                <a:srgbClr val="FF0000"/>
              </a:buClr>
              <a:buFont typeface="Wingdings" panose="05000000000000000000" pitchFamily="2" charset="2"/>
              <a:buChar char="Ø"/>
              <a:defRPr/>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对于软件开发来说，先确保做正确的事情</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just">
              <a:buClr>
                <a:srgbClr val="FF0000"/>
              </a:buClr>
              <a:defRPr/>
            </a:pPr>
            <a:endParaRPr lang="en-US" altLang="zh-CN" sz="2800"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buClr>
                <a:srgbClr val="FF0000"/>
              </a:buClr>
              <a:defRPr/>
            </a:pPr>
            <a:endParaRPr lang="en-US" altLang="zh-CN" sz="20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标题 1">
            <a:extLst>
              <a:ext uri="{FF2B5EF4-FFF2-40B4-BE49-F238E27FC236}">
                <a16:creationId xmlns:a16="http://schemas.microsoft.com/office/drawing/2014/main" id="{AD3AD2F5-628E-4461-AA4C-34D4136A115C}"/>
              </a:ext>
            </a:extLst>
          </p:cNvPr>
          <p:cNvSpPr txBox="1">
            <a:spLocks/>
          </p:cNvSpPr>
          <p:nvPr/>
        </p:nvSpPr>
        <p:spPr bwMode="auto">
          <a:xfrm>
            <a:off x="117475" y="479425"/>
            <a:ext cx="8761413"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nchor="b"/>
          <a:lstStyle>
            <a:lvl1pPr algn="l" rtl="0" eaLnBrk="0" fontAlgn="base" hangingPunct="0">
              <a:spcBef>
                <a:spcPct val="0"/>
              </a:spcBef>
              <a:spcAft>
                <a:spcPct val="0"/>
              </a:spcAft>
              <a:defRPr sz="4000" b="1">
                <a:solidFill>
                  <a:schemeClr val="tx1"/>
                </a:solidFill>
                <a:latin typeface="+mj-lt"/>
                <a:ea typeface="+mj-ea"/>
                <a:cs typeface="+mj-cs"/>
              </a:defRPr>
            </a:lvl1pPr>
            <a:lvl2pPr algn="l" rtl="0" eaLnBrk="0" fontAlgn="base" hangingPunct="0">
              <a:spcBef>
                <a:spcPct val="0"/>
              </a:spcBef>
              <a:spcAft>
                <a:spcPct val="0"/>
              </a:spcAft>
              <a:defRPr sz="4000" b="1">
                <a:solidFill>
                  <a:schemeClr val="tx1"/>
                </a:solidFill>
                <a:latin typeface="Arial" charset="0"/>
              </a:defRPr>
            </a:lvl2pPr>
            <a:lvl3pPr algn="l" rtl="0" eaLnBrk="0" fontAlgn="base" hangingPunct="0">
              <a:spcBef>
                <a:spcPct val="0"/>
              </a:spcBef>
              <a:spcAft>
                <a:spcPct val="0"/>
              </a:spcAft>
              <a:defRPr sz="4000" b="1">
                <a:solidFill>
                  <a:schemeClr val="tx1"/>
                </a:solidFill>
                <a:latin typeface="Arial" charset="0"/>
              </a:defRPr>
            </a:lvl3pPr>
            <a:lvl4pPr algn="l" rtl="0" eaLnBrk="0" fontAlgn="base" hangingPunct="0">
              <a:spcBef>
                <a:spcPct val="0"/>
              </a:spcBef>
              <a:spcAft>
                <a:spcPct val="0"/>
              </a:spcAft>
              <a:defRPr sz="4000" b="1">
                <a:solidFill>
                  <a:schemeClr val="tx1"/>
                </a:solidFill>
                <a:latin typeface="Arial" charset="0"/>
              </a:defRPr>
            </a:lvl4pPr>
            <a:lvl5pPr algn="l" rtl="0" eaLnBrk="0" fontAlgn="base" hangingPunct="0">
              <a:spcBef>
                <a:spcPct val="0"/>
              </a:spcBef>
              <a:spcAft>
                <a:spcPct val="0"/>
              </a:spcAft>
              <a:defRPr sz="4000" b="1">
                <a:solidFill>
                  <a:schemeClr val="tx1"/>
                </a:solidFill>
                <a:latin typeface="Arial" charset="0"/>
              </a:defRPr>
            </a:lvl5pPr>
            <a:lvl6pPr marL="458983" algn="l" rtl="0" eaLnBrk="1" fontAlgn="base" hangingPunct="1">
              <a:spcBef>
                <a:spcPct val="0"/>
              </a:spcBef>
              <a:spcAft>
                <a:spcPct val="0"/>
              </a:spcAft>
              <a:defRPr sz="4000" b="1">
                <a:solidFill>
                  <a:schemeClr val="tx1"/>
                </a:solidFill>
                <a:latin typeface="Arial" charset="0"/>
              </a:defRPr>
            </a:lvl6pPr>
            <a:lvl7pPr marL="917966" algn="l" rtl="0" eaLnBrk="1" fontAlgn="base" hangingPunct="1">
              <a:spcBef>
                <a:spcPct val="0"/>
              </a:spcBef>
              <a:spcAft>
                <a:spcPct val="0"/>
              </a:spcAft>
              <a:defRPr sz="4000" b="1">
                <a:solidFill>
                  <a:schemeClr val="tx1"/>
                </a:solidFill>
                <a:latin typeface="Arial" charset="0"/>
              </a:defRPr>
            </a:lvl7pPr>
            <a:lvl8pPr marL="1376949" algn="l" rtl="0" eaLnBrk="1" fontAlgn="base" hangingPunct="1">
              <a:spcBef>
                <a:spcPct val="0"/>
              </a:spcBef>
              <a:spcAft>
                <a:spcPct val="0"/>
              </a:spcAft>
              <a:defRPr sz="4000" b="1">
                <a:solidFill>
                  <a:schemeClr val="tx1"/>
                </a:solidFill>
                <a:latin typeface="Arial" charset="0"/>
              </a:defRPr>
            </a:lvl8pPr>
            <a:lvl9pPr marL="1835932" algn="l" rtl="0" eaLnBrk="1" fontAlgn="base" hangingPunct="1">
              <a:spcBef>
                <a:spcPct val="0"/>
              </a:spcBef>
              <a:spcAft>
                <a:spcPct val="0"/>
              </a:spcAft>
              <a:defRPr sz="4000" b="1">
                <a:solidFill>
                  <a:schemeClr val="tx1"/>
                </a:solidFill>
                <a:latin typeface="Arial" charset="0"/>
              </a:defRPr>
            </a:lvl9pPr>
          </a:lstStyle>
          <a:p>
            <a:pPr eaLnBrk="1" hangingPunct="1">
              <a:buFont typeface="Arial" panose="020B0604020202020204" pitchFamily="34" charset="0"/>
              <a:buNone/>
              <a:defRPr/>
            </a:pPr>
            <a:r>
              <a:rPr lang="zh-CN" altLang="en-US" sz="3200" kern="0" dirty="0">
                <a:latin typeface="微软雅黑" panose="020B0503020204020204" pitchFamily="34" charset="-122"/>
                <a:ea typeface="微软雅黑" panose="020B0503020204020204" pitchFamily="34" charset="-122"/>
              </a:rPr>
              <a:t>软件需求的确认</a:t>
            </a:r>
          </a:p>
        </p:txBody>
      </p:sp>
      <p:sp>
        <p:nvSpPr>
          <p:cNvPr id="9220" name="爆炸形 1 1">
            <a:extLst>
              <a:ext uri="{FF2B5EF4-FFF2-40B4-BE49-F238E27FC236}">
                <a16:creationId xmlns:a16="http://schemas.microsoft.com/office/drawing/2014/main" id="{D043FCE8-D4A6-4D2F-A409-FE0EA38B055E}"/>
              </a:ext>
            </a:extLst>
          </p:cNvPr>
          <p:cNvSpPr>
            <a:spLocks noChangeArrowheads="1"/>
          </p:cNvSpPr>
          <p:nvPr/>
        </p:nvSpPr>
        <p:spPr bwMode="auto">
          <a:xfrm>
            <a:off x="517525" y="3665538"/>
            <a:ext cx="8208963" cy="2284412"/>
          </a:xfrm>
          <a:prstGeom prst="irregularSeal1">
            <a:avLst/>
          </a:prstGeom>
          <a:solidFill>
            <a:srgbClr val="FFFF00"/>
          </a:solidFill>
          <a:ln w="952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9221" name="文本框 2">
            <a:extLst>
              <a:ext uri="{FF2B5EF4-FFF2-40B4-BE49-F238E27FC236}">
                <a16:creationId xmlns:a16="http://schemas.microsoft.com/office/drawing/2014/main" id="{C6D3CCDE-1024-437A-BF8E-FDA95C99C68B}"/>
              </a:ext>
            </a:extLst>
          </p:cNvPr>
          <p:cNvSpPr txBox="1">
            <a:spLocks noChangeArrowheads="1"/>
          </p:cNvSpPr>
          <p:nvPr/>
        </p:nvSpPr>
        <p:spPr bwMode="auto">
          <a:xfrm>
            <a:off x="2051050" y="4602163"/>
            <a:ext cx="5140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做一个“我要的”软件，这是最关心的问题</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animBg="1"/>
      <p:bldP spid="92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7208" y="1428656"/>
            <a:ext cx="7237896" cy="492443"/>
          </a:xfrm>
          <a:prstGeom prst="rect">
            <a:avLst/>
          </a:prstGeom>
        </p:spPr>
        <p:txBody>
          <a:bodyPr wrap="square">
            <a:spAutoFit/>
          </a:bodyPr>
          <a:lstStyle/>
          <a:p>
            <a:pPr marL="457200" indent="-457200" algn="just">
              <a:buFont typeface="Wingdings" pitchFamily="2" charset="2"/>
              <a:buChar char="n"/>
            </a:pPr>
            <a:r>
              <a:rPr lang="zh-CN" altLang="en-US" sz="2600" b="1" dirty="0">
                <a:latin typeface="微软雅黑" pitchFamily="34" charset="-122"/>
                <a:ea typeface="微软雅黑" pitchFamily="34" charset="-122"/>
              </a:rPr>
              <a:t>列车控制软件里程计监测功能的需求描述</a:t>
            </a:r>
            <a:endParaRPr lang="en-US" altLang="zh-CN" sz="2600" b="1" dirty="0">
              <a:latin typeface="微软雅黑" pitchFamily="34" charset="-122"/>
              <a:ea typeface="微软雅黑" pitchFamily="34" charset="-122"/>
            </a:endParaRPr>
          </a:p>
        </p:txBody>
      </p:sp>
      <p:graphicFrame>
        <p:nvGraphicFramePr>
          <p:cNvPr id="5" name="对象 4"/>
          <p:cNvGraphicFramePr>
            <a:graphicFrameLocks noChangeAspect="1"/>
          </p:cNvGraphicFramePr>
          <p:nvPr>
            <p:extLst/>
          </p:nvPr>
        </p:nvGraphicFramePr>
        <p:xfrm>
          <a:off x="1057166" y="2189163"/>
          <a:ext cx="6064250" cy="1317625"/>
        </p:xfrm>
        <a:graphic>
          <a:graphicData uri="http://schemas.openxmlformats.org/presentationml/2006/ole">
            <mc:AlternateContent xmlns:mc="http://schemas.openxmlformats.org/markup-compatibility/2006">
              <mc:Choice xmlns:v="urn:schemas-microsoft-com:vml" Requires="v">
                <p:oleObj spid="_x0000_s4128" name="Visio" r:id="rId3" imgW="9539710" imgH="1909240" progId="Visio.Drawing.11">
                  <p:link updateAutomatic="1"/>
                </p:oleObj>
              </mc:Choice>
              <mc:Fallback>
                <p:oleObj name="Visio" r:id="rId3" imgW="9539710" imgH="1909240" progId="Visio.Drawing.11">
                  <p:link updateAutomatic="1"/>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166" y="2189163"/>
                        <a:ext cx="6064250" cy="1317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nvPr>
        </p:nvGraphicFramePr>
        <p:xfrm>
          <a:off x="1057166" y="3767138"/>
          <a:ext cx="6064250" cy="911225"/>
        </p:xfrm>
        <a:graphic>
          <a:graphicData uri="http://schemas.openxmlformats.org/presentationml/2006/ole">
            <mc:AlternateContent xmlns:mc="http://schemas.openxmlformats.org/markup-compatibility/2006">
              <mc:Choice xmlns:v="urn:schemas-microsoft-com:vml" Requires="v">
                <p:oleObj spid="_x0000_s4129" name="Visio" r:id="rId5" imgW="7710861" imgH="1180959" progId="Visio.Drawing.11">
                  <p:link updateAutomatic="1"/>
                </p:oleObj>
              </mc:Choice>
              <mc:Fallback>
                <p:oleObj name="Visio" r:id="rId5" imgW="7710861" imgH="1180959" progId="Visio.Drawing.11">
                  <p:link updateAutomatic="1"/>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166" y="3767138"/>
                        <a:ext cx="6064250" cy="911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nvPr>
        </p:nvGraphicFramePr>
        <p:xfrm>
          <a:off x="1071454" y="4946650"/>
          <a:ext cx="6049962" cy="1270000"/>
        </p:xfrm>
        <a:graphic>
          <a:graphicData uri="http://schemas.openxmlformats.org/presentationml/2006/ole">
            <mc:AlternateContent xmlns:mc="http://schemas.openxmlformats.org/markup-compatibility/2006">
              <mc:Choice xmlns:v="urn:schemas-microsoft-com:vml" Requires="v">
                <p:oleObj spid="_x0000_s4130" name="Visio" r:id="rId7" imgW="7162071" imgH="1543480" progId="Visio.Drawing.11">
                  <p:link updateAutomatic="1"/>
                </p:oleObj>
              </mc:Choice>
              <mc:Fallback>
                <p:oleObj name="Visio" r:id="rId7" imgW="7162071" imgH="1543480" progId="Visio.Drawing.11">
                  <p:link updateAutomatic="1"/>
                  <p:pic>
                    <p:nvPicPr>
                      <p:cNvPr id="8"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1454" y="4946650"/>
                        <a:ext cx="6049962" cy="1270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2822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7208" y="1428656"/>
            <a:ext cx="7237896" cy="492443"/>
          </a:xfrm>
          <a:prstGeom prst="rect">
            <a:avLst/>
          </a:prstGeom>
        </p:spPr>
        <p:txBody>
          <a:bodyPr wrap="square">
            <a:spAutoFit/>
          </a:bodyPr>
          <a:lstStyle/>
          <a:p>
            <a:pPr marL="457200" indent="-457200" algn="just">
              <a:buFont typeface="Wingdings" pitchFamily="2" charset="2"/>
              <a:buChar char="n"/>
            </a:pPr>
            <a:r>
              <a:rPr lang="zh-CN" altLang="en-US" sz="2600" b="1" dirty="0">
                <a:latin typeface="微软雅黑" pitchFamily="34" charset="-122"/>
                <a:ea typeface="微软雅黑" pitchFamily="34" charset="-122"/>
              </a:rPr>
              <a:t>列车控制软件里程计监测功能的需求描述</a:t>
            </a:r>
            <a:endParaRPr lang="en-US" altLang="zh-CN" sz="2600" b="1" dirty="0">
              <a:latin typeface="微软雅黑" pitchFamily="34" charset="-122"/>
              <a:ea typeface="微软雅黑" pitchFamily="34" charset="-122"/>
            </a:endParaRPr>
          </a:p>
        </p:txBody>
      </p:sp>
      <p:pic>
        <p:nvPicPr>
          <p:cNvPr id="9" name="Picture 4" descr="tile_paper_medgray"/>
          <p:cNvPicPr>
            <a:picLocks noChangeAspect="1"/>
          </p:cNvPicPr>
          <p:nvPr/>
        </p:nvPicPr>
        <p:blipFill>
          <a:blip r:embed="rId2"/>
          <a:srcRect/>
          <a:stretch>
            <a:fillRect/>
          </a:stretch>
        </p:blipFill>
        <p:spPr bwMode="auto">
          <a:xfrm>
            <a:off x="2617075" y="2060575"/>
            <a:ext cx="6290441" cy="4536844"/>
          </a:xfrm>
          <a:prstGeom prst="rect">
            <a:avLst/>
          </a:prstGeom>
          <a:noFill/>
          <a:ln w="28575" cap="flat" cmpd="sng">
            <a:noFill/>
            <a:prstDash val="solid"/>
            <a:miter lim="0"/>
            <a:headEnd type="none" w="med" len="med"/>
            <a:tailEnd type="none" w="med" len="med"/>
          </a:ln>
          <a:effectLst>
            <a:outerShdw blurRad="38100" dist="25400" dir="5400000" algn="ctr" rotWithShape="0">
              <a:srgbClr val="000000">
                <a:alpha val="50000"/>
              </a:srgbClr>
            </a:outerShdw>
          </a:effectLst>
          <a:extLst>
            <a:ext uri="{909E8E84-426E-40DD-AFC4-6F175D3DCCD1}">
              <a14:hiddenFill xmlns:a14="http://schemas.microsoft.com/office/drawing/2010/main">
                <a:blipFill dpi="0" rotWithShape="0">
                  <a:blip/>
                  <a:srcRect/>
                  <a:tile tx="0" ty="0" sx="100000" sy="100000" flip="none" algn="tl"/>
                </a:blipFill>
              </a14:hiddenFill>
            </a:ext>
          </a:extLst>
        </p:spPr>
      </p:pic>
      <p:sp>
        <p:nvSpPr>
          <p:cNvPr id="6" name="矩形 5"/>
          <p:cNvSpPr/>
          <p:nvPr/>
        </p:nvSpPr>
        <p:spPr>
          <a:xfrm>
            <a:off x="755211" y="3208478"/>
            <a:ext cx="1804480" cy="1400383"/>
          </a:xfrm>
          <a:prstGeom prst="rect">
            <a:avLst/>
          </a:prstGeom>
        </p:spPr>
        <p:txBody>
          <a:bodyPr wrap="square">
            <a:spAutoFit/>
          </a:bodyPr>
          <a:lstStyle/>
          <a:p>
            <a:pPr>
              <a:lnSpc>
                <a:spcPct val="125000"/>
              </a:lnSpc>
              <a:buFont typeface="Arial" panose="020B0604020202020204" pitchFamily="34" charset="0"/>
              <a:buNone/>
              <a:defRPr/>
            </a:pPr>
            <a:r>
              <a:rPr lang="zh-CN" altLang="en-US" sz="2400" b="1" dirty="0">
                <a:solidFill>
                  <a:schemeClr val="accent2"/>
                </a:solidFill>
                <a:latin typeface="黑体" pitchFamily="49" charset="-122"/>
                <a:ea typeface="黑体" pitchFamily="49" charset="-122"/>
              </a:rPr>
              <a:t>一图胜千言</a:t>
            </a:r>
            <a:endParaRPr lang="en-US" altLang="zh-CN" sz="2400" b="1" dirty="0">
              <a:solidFill>
                <a:schemeClr val="accent2"/>
              </a:solidFill>
              <a:latin typeface="黑体" pitchFamily="49" charset="-122"/>
              <a:ea typeface="黑体" pitchFamily="49" charset="-122"/>
            </a:endParaRPr>
          </a:p>
          <a:p>
            <a:pPr marL="342900" indent="-342900">
              <a:lnSpc>
                <a:spcPct val="125000"/>
              </a:lnSpc>
              <a:buFont typeface="Arial" pitchFamily="34" charset="0"/>
              <a:buChar char="•"/>
              <a:defRPr/>
            </a:pPr>
            <a:r>
              <a:rPr lang="zh-CN" altLang="en-US" sz="2200" dirty="0">
                <a:latin typeface="黑体" pitchFamily="49" charset="-122"/>
                <a:ea typeface="黑体" pitchFamily="49" charset="-122"/>
              </a:rPr>
              <a:t>关联关系</a:t>
            </a:r>
            <a:endParaRPr lang="en-US" altLang="zh-CN" sz="2200" dirty="0">
              <a:latin typeface="黑体" pitchFamily="49" charset="-122"/>
              <a:ea typeface="黑体" pitchFamily="49" charset="-122"/>
            </a:endParaRPr>
          </a:p>
          <a:p>
            <a:pPr marL="342900" indent="-342900">
              <a:lnSpc>
                <a:spcPct val="125000"/>
              </a:lnSpc>
              <a:buFont typeface="Arial" pitchFamily="34" charset="0"/>
              <a:buChar char="•"/>
              <a:defRPr/>
            </a:pPr>
            <a:r>
              <a:rPr lang="zh-CN" altLang="en-US" sz="2200" dirty="0">
                <a:latin typeface="黑体" pitchFamily="49" charset="-122"/>
                <a:ea typeface="黑体" pitchFamily="49" charset="-122"/>
              </a:rPr>
              <a:t>层次关系</a:t>
            </a:r>
            <a:endParaRPr lang="en-US" altLang="zh-CN" sz="2200" dirty="0">
              <a:latin typeface="黑体" pitchFamily="49" charset="-122"/>
              <a:ea typeface="黑体" pitchFamily="49" charset="-122"/>
            </a:endParaRPr>
          </a:p>
        </p:txBody>
      </p:sp>
    </p:spTree>
    <p:extLst>
      <p:ext uri="{BB962C8B-B14F-4D97-AF65-F5344CB8AC3E}">
        <p14:creationId xmlns:p14="http://schemas.microsoft.com/office/powerpoint/2010/main" val="230862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7208" y="1428656"/>
            <a:ext cx="7237896" cy="492443"/>
          </a:xfrm>
          <a:prstGeom prst="rect">
            <a:avLst/>
          </a:prstGeom>
        </p:spPr>
        <p:txBody>
          <a:bodyPr wrap="square">
            <a:spAutoFit/>
          </a:bodyPr>
          <a:lstStyle/>
          <a:p>
            <a:pPr marL="457200" indent="-457200" algn="just">
              <a:buFont typeface="Wingdings" pitchFamily="2" charset="2"/>
              <a:buChar char="n"/>
            </a:pPr>
            <a:r>
              <a:rPr lang="zh-CN" altLang="en-US" sz="2600" b="1" dirty="0">
                <a:latin typeface="微软雅黑" pitchFamily="34" charset="-122"/>
                <a:ea typeface="微软雅黑" pitchFamily="34" charset="-122"/>
              </a:rPr>
              <a:t>列车控制软件里程计监测功能的需求描述</a:t>
            </a:r>
            <a:endParaRPr lang="en-US" altLang="zh-CN" sz="2600" b="1" dirty="0">
              <a:latin typeface="微软雅黑" pitchFamily="34" charset="-122"/>
              <a:ea typeface="微软雅黑" pitchFamily="34" charset="-122"/>
            </a:endParaRPr>
          </a:p>
        </p:txBody>
      </p:sp>
      <p:pic>
        <p:nvPicPr>
          <p:cNvPr id="7" name="Picture 3" descr="tile_paper_medgray"/>
          <p:cNvPicPr>
            <a:picLocks noChangeAspect="1"/>
          </p:cNvPicPr>
          <p:nvPr/>
        </p:nvPicPr>
        <p:blipFill>
          <a:blip r:embed="rId2"/>
          <a:srcRect/>
          <a:stretch>
            <a:fillRect/>
          </a:stretch>
        </p:blipFill>
        <p:spPr bwMode="auto">
          <a:xfrm>
            <a:off x="2822028" y="2616254"/>
            <a:ext cx="6140395" cy="2471678"/>
          </a:xfrm>
          <a:prstGeom prst="rect">
            <a:avLst/>
          </a:prstGeom>
          <a:noFill/>
          <a:ln w="25400" cap="flat" cmpd="sng">
            <a:noFill/>
            <a:prstDash val="solid"/>
            <a:miter lim="0"/>
            <a:headEnd type="none" w="med" len="med"/>
            <a:tailEnd type="none" w="med" len="med"/>
          </a:ln>
          <a:effectLst>
            <a:outerShdw blurRad="38100" dist="25400" dir="5400000" algn="ctr" rotWithShape="0">
              <a:srgbClr val="000000">
                <a:alpha val="50000"/>
              </a:srgbClr>
            </a:outerShdw>
          </a:effectLst>
          <a:extLst>
            <a:ext uri="{909E8E84-426E-40DD-AFC4-6F175D3DCCD1}">
              <a14:hiddenFill xmlns:a14="http://schemas.microsoft.com/office/drawing/2010/main">
                <a:blipFill dpi="0" rotWithShape="0">
                  <a:blip/>
                  <a:srcRect/>
                  <a:tile tx="0" ty="0" sx="100000" sy="100000" flip="none" algn="tl"/>
                </a:blipFill>
              </a14:hiddenFill>
            </a:ext>
          </a:extLst>
        </p:spPr>
      </p:pic>
      <p:sp>
        <p:nvSpPr>
          <p:cNvPr id="8" name="矩形 7"/>
          <p:cNvSpPr/>
          <p:nvPr/>
        </p:nvSpPr>
        <p:spPr>
          <a:xfrm>
            <a:off x="576110" y="3193010"/>
            <a:ext cx="2293211" cy="1400383"/>
          </a:xfrm>
          <a:prstGeom prst="rect">
            <a:avLst/>
          </a:prstGeom>
        </p:spPr>
        <p:txBody>
          <a:bodyPr wrap="square">
            <a:spAutoFit/>
          </a:bodyPr>
          <a:lstStyle/>
          <a:p>
            <a:pPr>
              <a:lnSpc>
                <a:spcPct val="125000"/>
              </a:lnSpc>
              <a:buFont typeface="Arial" panose="020B0604020202020204" pitchFamily="34" charset="0"/>
              <a:buNone/>
              <a:defRPr/>
            </a:pPr>
            <a:r>
              <a:rPr lang="zh-CN" altLang="en-US" sz="2400" b="1" dirty="0">
                <a:solidFill>
                  <a:schemeClr val="accent2"/>
                </a:solidFill>
                <a:latin typeface="黑体" pitchFamily="49" charset="-122"/>
                <a:ea typeface="黑体" pitchFamily="49" charset="-122"/>
              </a:rPr>
              <a:t>一图胜千言</a:t>
            </a:r>
            <a:endParaRPr lang="en-US" altLang="zh-CN" sz="2400" b="1" dirty="0">
              <a:solidFill>
                <a:schemeClr val="accent2"/>
              </a:solidFill>
              <a:latin typeface="黑体" pitchFamily="49" charset="-122"/>
              <a:ea typeface="黑体" pitchFamily="49" charset="-122"/>
            </a:endParaRPr>
          </a:p>
          <a:p>
            <a:pPr marL="342900" indent="-342900">
              <a:lnSpc>
                <a:spcPct val="125000"/>
              </a:lnSpc>
              <a:buFont typeface="Arial" pitchFamily="34" charset="0"/>
              <a:buChar char="•"/>
              <a:defRPr/>
            </a:pPr>
            <a:r>
              <a:rPr lang="zh-CN" altLang="en-US" sz="2200" dirty="0">
                <a:latin typeface="黑体" pitchFamily="49" charset="-122"/>
                <a:ea typeface="黑体" pitchFamily="49" charset="-122"/>
              </a:rPr>
              <a:t>系统状态</a:t>
            </a:r>
          </a:p>
          <a:p>
            <a:pPr marL="342900" indent="-342900">
              <a:lnSpc>
                <a:spcPct val="125000"/>
              </a:lnSpc>
              <a:buFont typeface="Arial" pitchFamily="34" charset="0"/>
              <a:buChar char="•"/>
              <a:defRPr/>
            </a:pPr>
            <a:r>
              <a:rPr lang="zh-CN" altLang="en-US" sz="2200" dirty="0">
                <a:latin typeface="黑体" pitchFamily="49" charset="-122"/>
                <a:ea typeface="黑体" pitchFamily="49" charset="-122"/>
              </a:rPr>
              <a:t>状态迁移关系</a:t>
            </a:r>
          </a:p>
        </p:txBody>
      </p:sp>
    </p:spTree>
    <p:extLst>
      <p:ext uri="{BB962C8B-B14F-4D97-AF65-F5344CB8AC3E}">
        <p14:creationId xmlns:p14="http://schemas.microsoft.com/office/powerpoint/2010/main" val="19299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927834" y="1261242"/>
            <a:ext cx="3216166" cy="294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内容占位符 3" descr="1.pn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00113" y="1145847"/>
            <a:ext cx="5256212" cy="4887913"/>
          </a:xfrm>
          <a:prstGeom prst="rect">
            <a:avLst/>
          </a:prstGeom>
        </p:spPr>
      </p:pic>
      <p:sp>
        <p:nvSpPr>
          <p:cNvPr id="5" name="矩形 4"/>
          <p:cNvSpPr/>
          <p:nvPr/>
        </p:nvSpPr>
        <p:spPr>
          <a:xfrm>
            <a:off x="6558455" y="1785058"/>
            <a:ext cx="2617076" cy="1900520"/>
          </a:xfrm>
          <a:prstGeom prst="rect">
            <a:avLst/>
          </a:prstGeom>
        </p:spPr>
        <p:txBody>
          <a:bodyPr wrap="square">
            <a:spAutoFit/>
          </a:bodyPr>
          <a:lstStyle/>
          <a:p>
            <a:pPr>
              <a:lnSpc>
                <a:spcPct val="125000"/>
              </a:lnSpc>
              <a:buFont typeface="Arial" panose="020B0604020202020204" pitchFamily="34" charset="0"/>
              <a:buNone/>
              <a:defRPr/>
            </a:pPr>
            <a:r>
              <a:rPr lang="zh-CN" altLang="en-US" sz="2600" b="1" dirty="0">
                <a:solidFill>
                  <a:schemeClr val="bg1"/>
                </a:solidFill>
                <a:latin typeface="黑体" pitchFamily="49" charset="-122"/>
                <a:ea typeface="黑体" pitchFamily="49" charset="-122"/>
              </a:rPr>
              <a:t>平衡感很重要</a:t>
            </a:r>
            <a:endParaRPr lang="en-US" altLang="zh-CN" sz="2600" b="1" dirty="0">
              <a:solidFill>
                <a:schemeClr val="bg1"/>
              </a:solidFill>
              <a:latin typeface="黑体" pitchFamily="49" charset="-122"/>
              <a:ea typeface="黑体" pitchFamily="49" charset="-122"/>
            </a:endParaRPr>
          </a:p>
          <a:p>
            <a:pPr marL="342900" indent="-342900">
              <a:lnSpc>
                <a:spcPct val="125000"/>
              </a:lnSpc>
              <a:buFont typeface="Arial" pitchFamily="34" charset="0"/>
              <a:buChar char="•"/>
              <a:defRPr/>
            </a:pPr>
            <a:r>
              <a:rPr lang="zh-CN" altLang="en-US" sz="2200" dirty="0">
                <a:solidFill>
                  <a:schemeClr val="bg1"/>
                </a:solidFill>
                <a:latin typeface="黑体" pitchFamily="49" charset="-122"/>
                <a:ea typeface="黑体" pitchFamily="49" charset="-122"/>
              </a:rPr>
              <a:t>成本</a:t>
            </a:r>
            <a:endParaRPr lang="en-US" altLang="zh-CN" sz="2200" dirty="0">
              <a:solidFill>
                <a:schemeClr val="bg1"/>
              </a:solidFill>
              <a:latin typeface="黑体" pitchFamily="49" charset="-122"/>
              <a:ea typeface="黑体" pitchFamily="49" charset="-122"/>
            </a:endParaRPr>
          </a:p>
          <a:p>
            <a:pPr marL="342900" indent="-342900">
              <a:lnSpc>
                <a:spcPct val="125000"/>
              </a:lnSpc>
              <a:buFont typeface="Arial" pitchFamily="34" charset="0"/>
              <a:buChar char="•"/>
              <a:defRPr/>
            </a:pPr>
            <a:r>
              <a:rPr lang="zh-CN" altLang="en-US" sz="2200" dirty="0">
                <a:solidFill>
                  <a:schemeClr val="bg1"/>
                </a:solidFill>
                <a:latin typeface="黑体" pitchFamily="49" charset="-122"/>
                <a:ea typeface="黑体" pitchFamily="49" charset="-122"/>
              </a:rPr>
              <a:t>时间</a:t>
            </a:r>
            <a:endParaRPr lang="en-US" altLang="zh-CN" sz="2200" dirty="0">
              <a:solidFill>
                <a:schemeClr val="bg1"/>
              </a:solidFill>
              <a:latin typeface="黑体" pitchFamily="49" charset="-122"/>
              <a:ea typeface="黑体" pitchFamily="49" charset="-122"/>
            </a:endParaRPr>
          </a:p>
          <a:p>
            <a:pPr marL="342900" indent="-342900">
              <a:lnSpc>
                <a:spcPct val="125000"/>
              </a:lnSpc>
              <a:buFont typeface="Arial" pitchFamily="34" charset="0"/>
              <a:buChar char="•"/>
              <a:defRPr/>
            </a:pPr>
            <a:r>
              <a:rPr lang="zh-CN" altLang="en-US" sz="2200" dirty="0">
                <a:solidFill>
                  <a:schemeClr val="bg1"/>
                </a:solidFill>
                <a:latin typeface="黑体" pitchFamily="49" charset="-122"/>
                <a:ea typeface="黑体" pitchFamily="49" charset="-122"/>
              </a:rPr>
              <a:t>人力</a:t>
            </a:r>
            <a:endParaRPr lang="en-US" altLang="zh-CN" sz="2200" dirty="0">
              <a:solidFill>
                <a:schemeClr val="bg1"/>
              </a:solidFill>
              <a:latin typeface="黑体" pitchFamily="49" charset="-122"/>
              <a:ea typeface="黑体" pitchFamily="49" charset="-122"/>
            </a:endParaRPr>
          </a:p>
        </p:txBody>
      </p:sp>
    </p:spTree>
    <p:extLst>
      <p:ext uri="{BB962C8B-B14F-4D97-AF65-F5344CB8AC3E}">
        <p14:creationId xmlns:p14="http://schemas.microsoft.com/office/powerpoint/2010/main" val="1648958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内容占位符 2">
            <a:extLst>
              <a:ext uri="{FF2B5EF4-FFF2-40B4-BE49-F238E27FC236}">
                <a16:creationId xmlns:a16="http://schemas.microsoft.com/office/drawing/2014/main" id="{1D26C0F6-A316-4099-BBC4-2A4C35D3333E}"/>
              </a:ext>
            </a:extLst>
          </p:cNvPr>
          <p:cNvSpPr>
            <a:spLocks noGrp="1" noChangeArrowheads="1"/>
          </p:cNvSpPr>
          <p:nvPr>
            <p:ph idx="4294967295"/>
          </p:nvPr>
        </p:nvSpPr>
        <p:spPr>
          <a:xfrm>
            <a:off x="382588" y="1676400"/>
            <a:ext cx="7861300" cy="4130675"/>
          </a:xfrm>
        </p:spPr>
        <p:txBody>
          <a:bodyPr/>
          <a:lstStyle/>
          <a:p>
            <a:pPr marL="0" indent="0">
              <a:buClr>
                <a:schemeClr val="accent2"/>
              </a:buClr>
              <a:buFont typeface="Zapf Dingbats" charset="0"/>
              <a:buNone/>
              <a:defRPr/>
            </a:pPr>
            <a:r>
              <a:rPr lang="zh-CN" altLang="en-US" b="1" dirty="0">
                <a:latin typeface="Times New Roman" pitchFamily="18" charset="0"/>
                <a:ea typeface="宋体" pitchFamily="2" charset="-122"/>
                <a:sym typeface="Times New Roman" pitchFamily="18" charset="0"/>
              </a:rPr>
              <a:t>深层次问题：</a:t>
            </a:r>
            <a:endParaRPr lang="en-US" altLang="zh-CN" b="1" dirty="0">
              <a:latin typeface="Times New Roman" pitchFamily="18" charset="0"/>
              <a:ea typeface="宋体" pitchFamily="2" charset="-122"/>
              <a:sym typeface="Times New Roman" pitchFamily="18" charset="0"/>
            </a:endParaRPr>
          </a:p>
          <a:p>
            <a:pPr marL="514350" indent="-514350">
              <a:buClr>
                <a:srgbClr val="FF0000"/>
              </a:buClr>
              <a:buSzPct val="100000"/>
              <a:buFont typeface="+mj-lt"/>
              <a:buAutoNum type="arabicPeriod"/>
              <a:defRPr/>
            </a:pPr>
            <a:r>
              <a:rPr lang="en-US" altLang="zh-CN" sz="2400" dirty="0">
                <a:latin typeface="Times New Roman" pitchFamily="18" charset="0"/>
                <a:ea typeface="宋体" pitchFamily="2" charset="-122"/>
                <a:sym typeface="Times New Roman" pitchFamily="18" charset="0"/>
              </a:rPr>
              <a:t>Checklist</a:t>
            </a:r>
            <a:r>
              <a:rPr lang="zh-CN" altLang="en-US" sz="2400" dirty="0">
                <a:latin typeface="Times New Roman" pitchFamily="18" charset="0"/>
                <a:ea typeface="宋体" pitchFamily="2" charset="-122"/>
                <a:sym typeface="Times New Roman" pitchFamily="18" charset="0"/>
              </a:rPr>
              <a:t>怎么得到？</a:t>
            </a:r>
            <a:endParaRPr lang="en-US" altLang="zh-CN" sz="2400" dirty="0">
              <a:latin typeface="Times New Roman" pitchFamily="18" charset="0"/>
              <a:ea typeface="宋体" pitchFamily="2" charset="-122"/>
              <a:sym typeface="Times New Roman" pitchFamily="18" charset="0"/>
            </a:endParaRPr>
          </a:p>
          <a:p>
            <a:pPr marL="514350" indent="-514350">
              <a:buClr>
                <a:srgbClr val="FF0000"/>
              </a:buClr>
              <a:buSzPct val="100000"/>
              <a:buFont typeface="+mj-lt"/>
              <a:buAutoNum type="arabicPeriod"/>
              <a:defRPr/>
            </a:pPr>
            <a:r>
              <a:rPr lang="zh-CN" altLang="en-US" sz="2400" dirty="0">
                <a:latin typeface="Times New Roman" pitchFamily="18" charset="0"/>
                <a:ea typeface="宋体" pitchFamily="2" charset="-122"/>
                <a:sym typeface="Times New Roman" pitchFamily="18" charset="0"/>
              </a:rPr>
              <a:t>过程控制如何保持稳定性？</a:t>
            </a:r>
            <a:endParaRPr lang="en-US" altLang="zh-CN" sz="2400" dirty="0">
              <a:latin typeface="Times New Roman" pitchFamily="18" charset="0"/>
              <a:ea typeface="宋体" pitchFamily="2" charset="-122"/>
              <a:sym typeface="Times New Roman" pitchFamily="18" charset="0"/>
            </a:endParaRPr>
          </a:p>
          <a:p>
            <a:pPr marL="514350" indent="-514350">
              <a:buClr>
                <a:srgbClr val="FF0000"/>
              </a:buClr>
              <a:buSzPct val="100000"/>
              <a:buFont typeface="+mj-lt"/>
              <a:buAutoNum type="arabicPeriod"/>
              <a:defRPr/>
            </a:pPr>
            <a:r>
              <a:rPr lang="zh-CN" altLang="en-US" sz="2400" dirty="0">
                <a:latin typeface="Times New Roman" pitchFamily="18" charset="0"/>
                <a:ea typeface="宋体" pitchFamily="2" charset="-122"/>
                <a:sym typeface="Times New Roman" pitchFamily="18" charset="0"/>
              </a:rPr>
              <a:t>如何评估一个</a:t>
            </a:r>
            <a:r>
              <a:rPr lang="en-US" altLang="zh-CN" sz="2400" dirty="0">
                <a:latin typeface="Times New Roman" pitchFamily="18" charset="0"/>
                <a:ea typeface="宋体" pitchFamily="2" charset="-122"/>
                <a:sym typeface="Times New Roman" pitchFamily="18" charset="0"/>
              </a:rPr>
              <a:t>review</a:t>
            </a:r>
            <a:r>
              <a:rPr lang="zh-CN" altLang="en-US" sz="2400" dirty="0">
                <a:latin typeface="Times New Roman" pitchFamily="18" charset="0"/>
                <a:ea typeface="宋体" pitchFamily="2" charset="-122"/>
                <a:sym typeface="Times New Roman" pitchFamily="18" charset="0"/>
              </a:rPr>
              <a:t>或者</a:t>
            </a:r>
            <a:r>
              <a:rPr lang="en-US" altLang="zh-CN" sz="2400" dirty="0">
                <a:latin typeface="Times New Roman" pitchFamily="18" charset="0"/>
                <a:ea typeface="宋体" pitchFamily="2" charset="-122"/>
                <a:sym typeface="Times New Roman" pitchFamily="18" charset="0"/>
              </a:rPr>
              <a:t>inspection</a:t>
            </a:r>
            <a:r>
              <a:rPr lang="zh-CN" altLang="en-US" sz="2400" dirty="0">
                <a:latin typeface="Times New Roman" pitchFamily="18" charset="0"/>
                <a:ea typeface="宋体" pitchFamily="2" charset="-122"/>
                <a:sym typeface="Times New Roman" pitchFamily="18" charset="0"/>
              </a:rPr>
              <a:t>过程是卓有成效的？</a:t>
            </a:r>
            <a:endParaRPr lang="en-US" altLang="zh-CN" sz="2400" dirty="0">
              <a:latin typeface="Times New Roman" pitchFamily="18" charset="0"/>
              <a:ea typeface="宋体" pitchFamily="2" charset="-122"/>
              <a:sym typeface="Times New Roman" pitchFamily="18" charset="0"/>
            </a:endParaRPr>
          </a:p>
          <a:p>
            <a:pPr marL="0" indent="0">
              <a:buClr>
                <a:srgbClr val="FF0000"/>
              </a:buClr>
              <a:buSzPct val="100000"/>
              <a:buFont typeface="Zapf Dingbats" charset="0"/>
              <a:buNone/>
              <a:defRPr/>
            </a:pPr>
            <a:endParaRPr lang="en-US" altLang="zh-CN" sz="2400" dirty="0">
              <a:latin typeface="Times New Roman" pitchFamily="18" charset="0"/>
              <a:ea typeface="宋体" pitchFamily="2" charset="-122"/>
              <a:sym typeface="Times New Roman" pitchFamily="18" charset="0"/>
            </a:endParaRPr>
          </a:p>
          <a:p>
            <a:pPr marL="0" indent="0">
              <a:buClr>
                <a:srgbClr val="FF0000"/>
              </a:buClr>
              <a:buSzPct val="100000"/>
              <a:buFont typeface="Zapf Dingbats" charset="0"/>
              <a:buNone/>
              <a:defRPr/>
            </a:pPr>
            <a:r>
              <a:rPr lang="zh-CN" altLang="en-US" sz="2400" dirty="0">
                <a:solidFill>
                  <a:srgbClr val="FF0000"/>
                </a:solidFill>
                <a:latin typeface="Times New Roman" pitchFamily="18" charset="0"/>
                <a:ea typeface="宋体" pitchFamily="2" charset="-122"/>
                <a:sym typeface="Times New Roman" pitchFamily="18" charset="0"/>
              </a:rPr>
              <a:t>需要有系统化、工程化的方法学支撑，并辅以合适的软件工具。</a:t>
            </a:r>
            <a:r>
              <a:rPr lang="zh-CN" altLang="en-US" sz="2400">
                <a:solidFill>
                  <a:srgbClr val="FF0000"/>
                </a:solidFill>
                <a:latin typeface="Times New Roman" pitchFamily="18" charset="0"/>
                <a:ea typeface="宋体" pitchFamily="2" charset="-122"/>
                <a:sym typeface="Times New Roman" pitchFamily="18" charset="0"/>
              </a:rPr>
              <a:t>或者，更智能化</a:t>
            </a:r>
            <a:r>
              <a:rPr lang="zh-CN" altLang="en-US" sz="2400" dirty="0">
                <a:solidFill>
                  <a:srgbClr val="FF0000"/>
                </a:solidFill>
                <a:latin typeface="Times New Roman" pitchFamily="18" charset="0"/>
                <a:ea typeface="宋体" pitchFamily="2" charset="-122"/>
                <a:sym typeface="Times New Roman" pitchFamily="18" charset="0"/>
              </a:rPr>
              <a:t>的方式？</a:t>
            </a:r>
            <a:endParaRPr lang="en-US" altLang="zh-CN" sz="2400" dirty="0">
              <a:solidFill>
                <a:srgbClr val="FF0000"/>
              </a:solidFill>
              <a:latin typeface="Times New Roman" pitchFamily="18" charset="0"/>
              <a:ea typeface="宋体" pitchFamily="2" charset="-122"/>
              <a:sym typeface="Times New Roman" pitchFamily="18" charset="0"/>
            </a:endParaRPr>
          </a:p>
          <a:p>
            <a:pPr marL="0" indent="0">
              <a:buClr>
                <a:srgbClr val="FF0000"/>
              </a:buClr>
              <a:buSzPct val="100000"/>
              <a:buFont typeface="Zapf Dingbats" charset="0"/>
              <a:buNone/>
              <a:defRPr/>
            </a:pPr>
            <a:endParaRPr lang="zh-CN" altLang="en-US" sz="2400" b="1" dirty="0">
              <a:latin typeface="Times New Roman" pitchFamily="18" charset="0"/>
              <a:ea typeface="宋体" pitchFamily="2" charset="-122"/>
              <a:sym typeface="Times New Roman" pitchFamily="18" charset="0"/>
            </a:endParaRPr>
          </a:p>
        </p:txBody>
      </p:sp>
      <p:sp>
        <p:nvSpPr>
          <p:cNvPr id="4" name="矩形 3">
            <a:extLst>
              <a:ext uri="{FF2B5EF4-FFF2-40B4-BE49-F238E27FC236}">
                <a16:creationId xmlns:a16="http://schemas.microsoft.com/office/drawing/2014/main" id="{FD10A1C7-FE3C-42B5-AF7D-D37320D73012}"/>
              </a:ext>
            </a:extLst>
          </p:cNvPr>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id="{4AF0871B-74DE-4692-81F6-C88AE9B0DE69}"/>
              </a:ext>
            </a:extLst>
          </p:cNvPr>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A08D5613-381E-4F25-84C7-F7298B2BF796}"/>
              </a:ext>
            </a:extLst>
          </p:cNvPr>
          <p:cNvSpPr>
            <a:spLocks noGrp="1" noChangeArrowheads="1"/>
          </p:cNvSpPr>
          <p:nvPr>
            <p:ph idx="4294967295"/>
          </p:nvPr>
        </p:nvSpPr>
        <p:spPr>
          <a:xfrm>
            <a:off x="179388" y="2349500"/>
            <a:ext cx="8496300" cy="2159000"/>
          </a:xfrm>
        </p:spPr>
        <p:txBody>
          <a:bodyPr/>
          <a:lstStyle/>
          <a:p>
            <a:pPr marL="0" indent="0" algn="just">
              <a:buClr>
                <a:schemeClr val="accent2"/>
              </a:buClr>
              <a:buFont typeface="Zapf Dingbats" charset="0"/>
              <a:buNone/>
            </a:pPr>
            <a:r>
              <a:rPr lang="en-US" altLang="zh-CN" sz="3600" b="1">
                <a:latin typeface="Times New Roman" panose="02020603050405020304" pitchFamily="18" charset="0"/>
                <a:ea typeface="宋体" panose="02010600030101010101" pitchFamily="2" charset="-122"/>
                <a:sym typeface="Times New Roman" panose="02020603050405020304" pitchFamily="18" charset="0"/>
              </a:rPr>
              <a:t>Review</a:t>
            </a:r>
            <a:endParaRPr lang="zh-CN" altLang="en-US" sz="3600" b="1">
              <a:latin typeface="Times New Roman" panose="02020603050405020304" pitchFamily="18" charset="0"/>
              <a:ea typeface="宋体" panose="02010600030101010101" pitchFamily="2" charset="-122"/>
              <a:sym typeface="Times New Roman" panose="02020603050405020304" pitchFamily="18" charset="0"/>
            </a:endParaRPr>
          </a:p>
          <a:p>
            <a:pPr marL="0" indent="0" algn="just">
              <a:buClr>
                <a:schemeClr val="accent2"/>
              </a:buClr>
              <a:buFont typeface="Zapf Dingbats" charset="0"/>
              <a:buNone/>
            </a:pPr>
            <a:endParaRPr lang="zh-CN" altLang="en-US" sz="3600" b="1">
              <a:latin typeface="Times New Roman" panose="02020603050405020304" pitchFamily="18" charset="0"/>
              <a:ea typeface="宋体" panose="02010600030101010101" pitchFamily="2" charset="-122"/>
              <a:sym typeface="Times New Roman" panose="02020603050405020304" pitchFamily="18" charset="0"/>
            </a:endParaRPr>
          </a:p>
          <a:p>
            <a:pPr marL="0" indent="0" algn="just">
              <a:buClr>
                <a:schemeClr val="accent2"/>
              </a:buClr>
              <a:buFont typeface="Zapf Dingbats" charset="0"/>
              <a:buNone/>
            </a:pPr>
            <a:r>
              <a:rPr lang="en-US" altLang="zh-CN" sz="3600" b="1">
                <a:solidFill>
                  <a:srgbClr val="FF0000"/>
                </a:solidFill>
                <a:latin typeface="Times New Roman" panose="02020603050405020304" pitchFamily="18" charset="0"/>
                <a:ea typeface="宋体" panose="02010600030101010101" pitchFamily="2" charset="-122"/>
                <a:sym typeface="Times New Roman" panose="02020603050405020304" pitchFamily="18" charset="0"/>
              </a:rPr>
              <a:t>Testing</a:t>
            </a:r>
          </a:p>
          <a:p>
            <a:pPr marL="0" indent="0" algn="just">
              <a:buClr>
                <a:schemeClr val="accent2"/>
              </a:buClr>
              <a:buFont typeface="Zapf Dingbats" charset="0"/>
              <a:buNone/>
            </a:pPr>
            <a:endParaRPr lang="en-US" altLang="zh-CN" sz="3600" b="1">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8CDB4169-51F2-48FD-B49C-D7E99316BF2B}"/>
              </a:ext>
            </a:extLst>
          </p:cNvPr>
          <p:cNvSpPr>
            <a:spLocks noChangeArrowheads="1"/>
          </p:cNvSpPr>
          <p:nvPr/>
        </p:nvSpPr>
        <p:spPr bwMode="auto">
          <a:xfrm>
            <a:off x="109538" y="1477963"/>
            <a:ext cx="8294687"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40" tIns="44623" rIns="90840" bIns="44623" anchor="b"/>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Clr>
                <a:schemeClr val="accent1"/>
              </a:buClr>
              <a:buFont typeface="Wingdings" panose="05000000000000000000" pitchFamily="2" charset="2"/>
              <a:buChar char="n"/>
            </a:pPr>
            <a:r>
              <a:rPr lang="zh-CN" altLang="en-US" sz="28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问题：如何确保需求文档本身可信？</a:t>
            </a:r>
            <a:endParaRPr lang="en-US" altLang="zh-CN" sz="24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5000"/>
              </a:lnSpc>
              <a:buClr>
                <a:schemeClr val="accent1"/>
              </a:buClr>
              <a:buFont typeface="Wingdings" panose="05000000000000000000" pitchFamily="2" charset="2"/>
              <a:buChar char="Ø"/>
            </a:pPr>
            <a:r>
              <a:rPr lang="zh-CN" altLang="en-US" sz="2400">
                <a:solidFill>
                  <a:srgbClr val="000000"/>
                </a:solidFill>
                <a:latin typeface="微软雅黑" panose="020B0503020204020204" pitchFamily="34" charset="-122"/>
                <a:ea typeface="微软雅黑" panose="020B0503020204020204" pitchFamily="34" charset="-122"/>
                <a:sym typeface="Arial" panose="020B0604020202020204" pitchFamily="34" charset="0"/>
              </a:rPr>
              <a:t>充分性</a:t>
            </a:r>
            <a:endParaRPr lang="en-US" altLang="zh-CN" sz="24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5000"/>
              </a:lnSpc>
              <a:buClr>
                <a:schemeClr val="accent1"/>
              </a:buClr>
              <a:buFont typeface="Wingdings" panose="05000000000000000000" pitchFamily="2" charset="2"/>
              <a:buChar char="Ø"/>
            </a:pPr>
            <a:r>
              <a:rPr lang="zh-CN" altLang="en-US" sz="2400">
                <a:solidFill>
                  <a:srgbClr val="000000"/>
                </a:solidFill>
                <a:latin typeface="微软雅黑" panose="020B0503020204020204" pitchFamily="34" charset="-122"/>
                <a:ea typeface="微软雅黑" panose="020B0503020204020204" pitchFamily="34" charset="-122"/>
                <a:sym typeface="Arial" panose="020B0604020202020204" pitchFamily="34" charset="0"/>
              </a:rPr>
              <a:t>准确性</a:t>
            </a:r>
            <a:endParaRPr lang="en-US" altLang="zh-CN" sz="24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5000"/>
              </a:lnSpc>
              <a:buClr>
                <a:schemeClr val="accent1"/>
              </a:buClr>
              <a:buFont typeface="Wingdings" panose="05000000000000000000" pitchFamily="2" charset="2"/>
              <a:buChar char="Ø"/>
            </a:pPr>
            <a:r>
              <a:rPr lang="zh-CN" altLang="en-US" sz="2400">
                <a:solidFill>
                  <a:srgbClr val="000000"/>
                </a:solidFill>
                <a:latin typeface="微软雅黑" panose="020B0503020204020204" pitchFamily="34" charset="-122"/>
                <a:ea typeface="微软雅黑" panose="020B0503020204020204" pitchFamily="34" charset="-122"/>
                <a:sym typeface="Arial" panose="020B0604020202020204" pitchFamily="34" charset="0"/>
              </a:rPr>
              <a:t>一致性</a:t>
            </a:r>
            <a:endParaRPr lang="en-US" altLang="zh-CN" sz="24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7107" name="AutoShape 7" descr="http://img3.imgtn.bdimg.com/it/u=811722526,679474672&amp;fm=21&amp;gp=0.jpg">
            <a:extLst>
              <a:ext uri="{FF2B5EF4-FFF2-40B4-BE49-F238E27FC236}">
                <a16:creationId xmlns:a16="http://schemas.microsoft.com/office/drawing/2014/main" id="{B53A0739-47D9-4AFD-804E-5F57E3CEDC5D}"/>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pic>
        <p:nvPicPr>
          <p:cNvPr id="47108" name="Picture 2">
            <a:extLst>
              <a:ext uri="{FF2B5EF4-FFF2-40B4-BE49-F238E27FC236}">
                <a16:creationId xmlns:a16="http://schemas.microsoft.com/office/drawing/2014/main" id="{8AFBBDF0-30F9-4200-A563-661AB9E20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319463"/>
            <a:ext cx="13906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箭头连接符 8">
            <a:extLst>
              <a:ext uri="{FF2B5EF4-FFF2-40B4-BE49-F238E27FC236}">
                <a16:creationId xmlns:a16="http://schemas.microsoft.com/office/drawing/2014/main" id="{8F74E74F-0DE2-4EBB-9248-54AA1EEF6FAB}"/>
              </a:ext>
            </a:extLst>
          </p:cNvPr>
          <p:cNvCxnSpPr/>
          <p:nvPr/>
        </p:nvCxnSpPr>
        <p:spPr>
          <a:xfrm>
            <a:off x="4076700" y="4306888"/>
            <a:ext cx="1571625" cy="1587"/>
          </a:xfrm>
          <a:prstGeom prst="straightConnector1">
            <a:avLst/>
          </a:prstGeom>
          <a:ln w="920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110" name="TextBox 8">
            <a:extLst>
              <a:ext uri="{FF2B5EF4-FFF2-40B4-BE49-F238E27FC236}">
                <a16:creationId xmlns:a16="http://schemas.microsoft.com/office/drawing/2014/main" id="{48BE24CC-0420-455E-9A05-69553D38F320}"/>
              </a:ext>
            </a:extLst>
          </p:cNvPr>
          <p:cNvSpPr txBox="1">
            <a:spLocks noChangeArrowheads="1"/>
          </p:cNvSpPr>
          <p:nvPr/>
        </p:nvSpPr>
        <p:spPr bwMode="auto">
          <a:xfrm>
            <a:off x="-9525" y="4265613"/>
            <a:ext cx="22399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25000"/>
              </a:lnSpc>
              <a:spcBef>
                <a:spcPct val="0"/>
              </a:spcBef>
              <a:buClrTx/>
              <a:buSzTx/>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用户领域知识</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速度，姿态，位移，价格</a:t>
            </a:r>
            <a:r>
              <a:rPr lang="en-US" altLang="zh-CN">
                <a:latin typeface="微软雅黑" panose="020B0503020204020204" pitchFamily="34" charset="-122"/>
                <a:ea typeface="微软雅黑" panose="020B0503020204020204" pitchFamily="34" charset="-122"/>
              </a:rPr>
              <a:t>…</a:t>
            </a:r>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47111" name="TextBox 9">
            <a:extLst>
              <a:ext uri="{FF2B5EF4-FFF2-40B4-BE49-F238E27FC236}">
                <a16:creationId xmlns:a16="http://schemas.microsoft.com/office/drawing/2014/main" id="{345E6704-9BC1-451E-9FD1-63C1539846F7}"/>
              </a:ext>
            </a:extLst>
          </p:cNvPr>
          <p:cNvSpPr txBox="1">
            <a:spLocks noChangeArrowheads="1"/>
          </p:cNvSpPr>
          <p:nvPr/>
        </p:nvSpPr>
        <p:spPr bwMode="auto">
          <a:xfrm>
            <a:off x="6069013" y="5135563"/>
            <a:ext cx="24479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25000"/>
              </a:lnSpc>
              <a:spcBef>
                <a:spcPct val="0"/>
              </a:spcBef>
              <a:buClrTx/>
              <a:buSzTx/>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软件工程师撰写的需求文档：</a:t>
            </a:r>
            <a:r>
              <a:rPr lang="zh-CN" altLang="en-US">
                <a:latin typeface="微软雅黑" panose="020B0503020204020204" pitchFamily="34" charset="-122"/>
                <a:ea typeface="微软雅黑" panose="020B0503020204020204" pitchFamily="34" charset="-122"/>
              </a:rPr>
              <a:t>功能</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变量，参数</a:t>
            </a:r>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47112" name="爆炸形 1 1">
            <a:extLst>
              <a:ext uri="{FF2B5EF4-FFF2-40B4-BE49-F238E27FC236}">
                <a16:creationId xmlns:a16="http://schemas.microsoft.com/office/drawing/2014/main" id="{C7F07809-7DF6-464A-B554-EE305B0B8A4F}"/>
              </a:ext>
            </a:extLst>
          </p:cNvPr>
          <p:cNvSpPr>
            <a:spLocks noChangeArrowheads="1"/>
          </p:cNvSpPr>
          <p:nvPr/>
        </p:nvSpPr>
        <p:spPr bwMode="auto">
          <a:xfrm>
            <a:off x="3924300" y="4786313"/>
            <a:ext cx="2068513" cy="1503362"/>
          </a:xfrm>
          <a:prstGeom prst="irregularSeal1">
            <a:avLst/>
          </a:prstGeom>
          <a:solidFill>
            <a:srgbClr val="FFFF00"/>
          </a:solidFill>
          <a:ln w="952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47113" name="文本框 2">
            <a:extLst>
              <a:ext uri="{FF2B5EF4-FFF2-40B4-BE49-F238E27FC236}">
                <a16:creationId xmlns:a16="http://schemas.microsoft.com/office/drawing/2014/main" id="{E2AA05CC-BCCE-411B-A3B5-92B6D0FF43A7}"/>
              </a:ext>
            </a:extLst>
          </p:cNvPr>
          <p:cNvSpPr txBox="1">
            <a:spLocks noChangeArrowheads="1"/>
          </p:cNvSpPr>
          <p:nvPr/>
        </p:nvSpPr>
        <p:spPr bwMode="auto">
          <a:xfrm>
            <a:off x="4356100" y="5300663"/>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怎么比？</a:t>
            </a:r>
          </a:p>
        </p:txBody>
      </p:sp>
      <p:pic>
        <p:nvPicPr>
          <p:cNvPr id="47114" name="Picture 4">
            <a:extLst>
              <a:ext uri="{FF2B5EF4-FFF2-40B4-BE49-F238E27FC236}">
                <a16:creationId xmlns:a16="http://schemas.microsoft.com/office/drawing/2014/main" id="{89E59A2F-D064-474F-B038-9584FB4A8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3319463"/>
            <a:ext cx="20907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2">
            <a:extLst>
              <a:ext uri="{FF2B5EF4-FFF2-40B4-BE49-F238E27FC236}">
                <a16:creationId xmlns:a16="http://schemas.microsoft.com/office/drawing/2014/main" id="{8EF4CE05-4BD9-4040-8FB5-ADA06EEB8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4395788"/>
            <a:ext cx="16065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92FBEBD5-7CBA-4465-9FAA-6F29F04B3013}"/>
              </a:ext>
            </a:extLst>
          </p:cNvPr>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软件需求的测试</a:t>
            </a:r>
            <a:endParaRPr lang="en-US" altLang="zh-CN" sz="2400" b="1" dirty="0">
              <a:latin typeface="微软雅黑" pitchFamily="34" charset="-122"/>
              <a:ea typeface="微软雅黑" pitchFamily="34" charset="-122"/>
            </a:endParaRPr>
          </a:p>
        </p:txBody>
      </p:sp>
      <p:sp>
        <p:nvSpPr>
          <p:cNvPr id="14" name="矩形 13">
            <a:extLst>
              <a:ext uri="{FF2B5EF4-FFF2-40B4-BE49-F238E27FC236}">
                <a16:creationId xmlns:a16="http://schemas.microsoft.com/office/drawing/2014/main" id="{B476B2F5-014B-494E-B5EE-CD20DFAD9FF0}"/>
              </a:ext>
            </a:extLst>
          </p:cNvPr>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E85BCA55-078B-4FC0-86B9-3E1C2BAAAAB8}"/>
              </a:ext>
            </a:extLst>
          </p:cNvPr>
          <p:cNvSpPr>
            <a:spLocks noGrp="1" noChangeArrowheads="1"/>
          </p:cNvSpPr>
          <p:nvPr>
            <p:ph idx="4294967295"/>
          </p:nvPr>
        </p:nvSpPr>
        <p:spPr>
          <a:xfrm>
            <a:off x="382588" y="2489200"/>
            <a:ext cx="8437562" cy="4249738"/>
          </a:xfrm>
        </p:spPr>
        <p:txBody>
          <a:bodyPr/>
          <a:lstStyle/>
          <a:p>
            <a:pPr>
              <a:lnSpc>
                <a:spcPct val="80000"/>
              </a:lnSpc>
              <a:buClr>
                <a:schemeClr val="accent2"/>
              </a:buClr>
              <a:buFont typeface="Wingdings" panose="05000000000000000000" pitchFamily="2" charset="2"/>
              <a:buNone/>
            </a:pPr>
            <a:endParaRPr lang="zh-CN" altLang="zh-CN">
              <a:latin typeface="Times New Roman" panose="02020603050405020304" pitchFamily="18" charset="0"/>
              <a:ea typeface="宋体" panose="02010600030101010101" pitchFamily="2" charset="-122"/>
              <a:sym typeface="Times New Roman" panose="02020603050405020304" pitchFamily="18" charset="0"/>
            </a:endParaRPr>
          </a:p>
          <a:p>
            <a:pPr>
              <a:lnSpc>
                <a:spcPct val="80000"/>
              </a:lnSpc>
              <a:buClr>
                <a:schemeClr val="accent2"/>
              </a:buClr>
              <a:buFont typeface="Wingdings" panose="05000000000000000000" pitchFamily="2" charset="2"/>
              <a:buNone/>
            </a:pPr>
            <a:endParaRPr lang="zh-CN" altLang="zh-CN">
              <a:latin typeface="Times New Roman" panose="02020603050405020304" pitchFamily="18" charset="0"/>
              <a:ea typeface="宋体" panose="02010600030101010101" pitchFamily="2" charset="-122"/>
              <a:sym typeface="Times New Roman" panose="02020603050405020304" pitchFamily="18" charset="0"/>
            </a:endParaRPr>
          </a:p>
          <a:p>
            <a:pPr>
              <a:lnSpc>
                <a:spcPct val="80000"/>
              </a:lnSpc>
              <a:buClr>
                <a:schemeClr val="accent2"/>
              </a:buClr>
              <a:buFont typeface="Wingdings" panose="05000000000000000000" pitchFamily="2" charset="2"/>
              <a:buNone/>
            </a:pPr>
            <a:endParaRPr lang="zh-CN" altLang="zh-CN" b="1">
              <a:latin typeface="Times New Roman" panose="02020603050405020304" pitchFamily="18" charset="0"/>
              <a:ea typeface="宋体" panose="02010600030101010101" pitchFamily="2" charset="-122"/>
              <a:sym typeface="Times New Roman" panose="02020603050405020304" pitchFamily="18" charset="0"/>
            </a:endParaRPr>
          </a:p>
          <a:p>
            <a:pPr>
              <a:lnSpc>
                <a:spcPct val="80000"/>
              </a:lnSpc>
              <a:buClr>
                <a:schemeClr val="accent2"/>
              </a:buClr>
              <a:buFont typeface="Wingdings" panose="05000000000000000000" pitchFamily="2" charset="2"/>
              <a:buChar char="u"/>
            </a:pPr>
            <a:endParaRPr lang="zh-CN" altLang="zh-CN" b="1">
              <a:latin typeface="Times New Roman" panose="02020603050405020304" pitchFamily="18" charset="0"/>
              <a:ea typeface="宋体" panose="02010600030101010101" pitchFamily="2" charset="-122"/>
              <a:sym typeface="Times New Roman" panose="02020603050405020304" pitchFamily="18" charset="0"/>
            </a:endParaRPr>
          </a:p>
          <a:p>
            <a:pPr>
              <a:lnSpc>
                <a:spcPct val="80000"/>
              </a:lnSpc>
              <a:buClr>
                <a:schemeClr val="accent2"/>
              </a:buClr>
              <a:buFont typeface="Wingdings" panose="05000000000000000000" pitchFamily="2" charset="2"/>
              <a:buChar char="u"/>
            </a:pPr>
            <a:endParaRPr lang="zh-CN" altLang="zh-CN" b="1">
              <a:latin typeface="Times New Roman" panose="02020603050405020304" pitchFamily="18" charset="0"/>
              <a:ea typeface="宋体" panose="02010600030101010101" pitchFamily="2" charset="-122"/>
              <a:sym typeface="Times New Roman" panose="02020603050405020304" pitchFamily="18" charset="0"/>
            </a:endParaRPr>
          </a:p>
          <a:p>
            <a:pPr>
              <a:lnSpc>
                <a:spcPct val="80000"/>
              </a:lnSpc>
              <a:buClr>
                <a:schemeClr val="accent2"/>
              </a:buClr>
              <a:buFont typeface="Wingdings" panose="05000000000000000000" pitchFamily="2" charset="2"/>
              <a:buNone/>
            </a:pPr>
            <a:endParaRPr lang="zh-CN" altLang="zh-CN" b="1">
              <a:latin typeface="Times New Roman" panose="02020603050405020304" pitchFamily="18" charset="0"/>
              <a:ea typeface="宋体" panose="02010600030101010101" pitchFamily="2" charset="-122"/>
              <a:sym typeface="Times New Roman" panose="02020603050405020304" pitchFamily="18" charset="0"/>
            </a:endParaRPr>
          </a:p>
          <a:p>
            <a:pPr>
              <a:lnSpc>
                <a:spcPct val="80000"/>
              </a:lnSpc>
              <a:buClr>
                <a:schemeClr val="accent2"/>
              </a:buClr>
              <a:buFont typeface="Wingdings" panose="05000000000000000000" pitchFamily="2" charset="2"/>
              <a:buNone/>
            </a:pPr>
            <a:endParaRPr lang="zh-CN" altLang="zh-CN" b="1">
              <a:latin typeface="Times New Roman" panose="02020603050405020304" pitchFamily="18" charset="0"/>
              <a:ea typeface="宋体" panose="02010600030101010101" pitchFamily="2" charset="-122"/>
              <a:sym typeface="Times New Roman" panose="02020603050405020304" pitchFamily="18" charset="0"/>
            </a:endParaRPr>
          </a:p>
          <a:p>
            <a:pPr>
              <a:lnSpc>
                <a:spcPct val="80000"/>
              </a:lnSpc>
              <a:buClr>
                <a:schemeClr val="accent2"/>
              </a:buClr>
              <a:buFont typeface="Wingdings" panose="05000000000000000000" pitchFamily="2" charset="2"/>
              <a:buNone/>
            </a:pPr>
            <a:endParaRPr lang="zh-CN" altLang="zh-CN" b="1">
              <a:latin typeface="Times New Roman" panose="02020603050405020304" pitchFamily="18" charset="0"/>
              <a:ea typeface="宋体" panose="02010600030101010101" pitchFamily="2" charset="-122"/>
              <a:sym typeface="Times New Roman" panose="02020603050405020304" pitchFamily="18" charset="0"/>
            </a:endParaRPr>
          </a:p>
          <a:p>
            <a:pPr>
              <a:lnSpc>
                <a:spcPct val="80000"/>
              </a:lnSpc>
              <a:buClr>
                <a:schemeClr val="accent2"/>
              </a:buClr>
              <a:buFont typeface="Wingdings" panose="05000000000000000000" pitchFamily="2" charset="2"/>
              <a:buChar char="u"/>
            </a:pPr>
            <a:endParaRPr lang="zh-CN" altLang="zh-CN" b="1">
              <a:latin typeface="Times New Roman" panose="02020603050405020304" pitchFamily="18" charset="0"/>
              <a:ea typeface="宋体" panose="02010600030101010101" pitchFamily="2" charset="-122"/>
              <a:sym typeface="Times New Roman" panose="02020603050405020304" pitchFamily="18" charset="0"/>
            </a:endParaRPr>
          </a:p>
          <a:p>
            <a:pPr>
              <a:lnSpc>
                <a:spcPct val="80000"/>
              </a:lnSpc>
              <a:buClr>
                <a:schemeClr val="accent2"/>
              </a:buClr>
              <a:buFont typeface="Wingdings" panose="05000000000000000000" pitchFamily="2" charset="2"/>
              <a:buNone/>
            </a:pPr>
            <a:endParaRPr lang="zh-CN" altLang="zh-CN">
              <a:latin typeface="Times New Roman" panose="02020603050405020304" pitchFamily="18" charset="0"/>
              <a:ea typeface="宋体" panose="02010600030101010101" pitchFamily="2" charset="-122"/>
              <a:sym typeface="Times New Roman" panose="02020603050405020304" pitchFamily="18" charset="0"/>
            </a:endParaRPr>
          </a:p>
        </p:txBody>
      </p:sp>
      <p:pic>
        <p:nvPicPr>
          <p:cNvPr id="31750" name="Picture 6">
            <a:extLst>
              <a:ext uri="{FF2B5EF4-FFF2-40B4-BE49-F238E27FC236}">
                <a16:creationId xmlns:a16="http://schemas.microsoft.com/office/drawing/2014/main" id="{55E0DCDE-BC59-4CD6-BFCE-EC4801BD4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5376863"/>
            <a:ext cx="1450975"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箭头 355">
            <a:extLst>
              <a:ext uri="{FF2B5EF4-FFF2-40B4-BE49-F238E27FC236}">
                <a16:creationId xmlns:a16="http://schemas.microsoft.com/office/drawing/2014/main" id="{916F5820-F4A1-45C0-92DA-37758D9CB740}"/>
              </a:ext>
            </a:extLst>
          </p:cNvPr>
          <p:cNvSpPr>
            <a:spLocks noChangeShapeType="1"/>
          </p:cNvSpPr>
          <p:nvPr/>
        </p:nvSpPr>
        <p:spPr bwMode="auto">
          <a:xfrm flipH="1">
            <a:off x="3635375" y="4691063"/>
            <a:ext cx="0" cy="1116012"/>
          </a:xfrm>
          <a:prstGeom prst="line">
            <a:avLst/>
          </a:prstGeom>
          <a:noFill/>
          <a:ln w="41275">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7" name="箭头 355">
            <a:extLst>
              <a:ext uri="{FF2B5EF4-FFF2-40B4-BE49-F238E27FC236}">
                <a16:creationId xmlns:a16="http://schemas.microsoft.com/office/drawing/2014/main" id="{809CF589-3623-463C-B6EE-8BA76ACA5B4D}"/>
              </a:ext>
            </a:extLst>
          </p:cNvPr>
          <p:cNvSpPr>
            <a:spLocks noChangeShapeType="1"/>
          </p:cNvSpPr>
          <p:nvPr/>
        </p:nvSpPr>
        <p:spPr bwMode="auto">
          <a:xfrm flipV="1">
            <a:off x="2246313" y="4311650"/>
            <a:ext cx="560387"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8" name="箭头 355">
            <a:extLst>
              <a:ext uri="{FF2B5EF4-FFF2-40B4-BE49-F238E27FC236}">
                <a16:creationId xmlns:a16="http://schemas.microsoft.com/office/drawing/2014/main" id="{AA4B2ED5-3F58-45D7-8B7B-D72CC299E842}"/>
              </a:ext>
            </a:extLst>
          </p:cNvPr>
          <p:cNvSpPr>
            <a:spLocks noChangeShapeType="1"/>
          </p:cNvSpPr>
          <p:nvPr/>
        </p:nvSpPr>
        <p:spPr bwMode="auto">
          <a:xfrm flipV="1">
            <a:off x="1427163" y="4711700"/>
            <a:ext cx="1489075" cy="1095375"/>
          </a:xfrm>
          <a:prstGeom prst="line">
            <a:avLst/>
          </a:prstGeom>
          <a:noFill/>
          <a:ln w="4127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19" name="箭头 355">
            <a:extLst>
              <a:ext uri="{FF2B5EF4-FFF2-40B4-BE49-F238E27FC236}">
                <a16:creationId xmlns:a16="http://schemas.microsoft.com/office/drawing/2014/main" id="{73B56FF8-0EEF-4B63-9B43-8B0F4BD278AD}"/>
              </a:ext>
            </a:extLst>
          </p:cNvPr>
          <p:cNvSpPr>
            <a:spLocks noChangeShapeType="1"/>
          </p:cNvSpPr>
          <p:nvPr/>
        </p:nvSpPr>
        <p:spPr bwMode="auto">
          <a:xfrm flipH="1" flipV="1">
            <a:off x="885825" y="4662488"/>
            <a:ext cx="14288" cy="623887"/>
          </a:xfrm>
          <a:prstGeom prst="line">
            <a:avLst/>
          </a:prstGeom>
          <a:noFill/>
          <a:ln w="41275">
            <a:solidFill>
              <a:schemeClr val="tx1"/>
            </a:solidFill>
            <a:prstDash val="dash"/>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8620" name="Text Box 12">
            <a:extLst>
              <a:ext uri="{FF2B5EF4-FFF2-40B4-BE49-F238E27FC236}">
                <a16:creationId xmlns:a16="http://schemas.microsoft.com/office/drawing/2014/main" id="{0521CE5F-C76F-44F7-BDDD-E8B5AF555D8C}"/>
              </a:ext>
            </a:extLst>
          </p:cNvPr>
          <p:cNvSpPr>
            <a:spLocks noChangeArrowheads="1"/>
          </p:cNvSpPr>
          <p:nvPr/>
        </p:nvSpPr>
        <p:spPr bwMode="auto">
          <a:xfrm>
            <a:off x="381000" y="2152650"/>
            <a:ext cx="170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软件需求</a:t>
            </a:r>
            <a:endParaRPr lang="zh-CN" altLang="en-US" sz="2000" b="1">
              <a:latin typeface="微软雅黑" panose="020B0503020204020204" pitchFamily="34" charset="-122"/>
              <a:ea typeface="微软雅黑" panose="020B0503020204020204" pitchFamily="34" charset="-122"/>
            </a:endParaRPr>
          </a:p>
        </p:txBody>
      </p:sp>
      <p:sp>
        <p:nvSpPr>
          <p:cNvPr id="68622" name="AutoShape 14">
            <a:extLst>
              <a:ext uri="{FF2B5EF4-FFF2-40B4-BE49-F238E27FC236}">
                <a16:creationId xmlns:a16="http://schemas.microsoft.com/office/drawing/2014/main" id="{62AB11AD-D238-456A-BF72-08DBB1116423}"/>
              </a:ext>
            </a:extLst>
          </p:cNvPr>
          <p:cNvSpPr>
            <a:spLocks noChangeArrowheads="1"/>
          </p:cNvSpPr>
          <p:nvPr/>
        </p:nvSpPr>
        <p:spPr bwMode="auto">
          <a:xfrm>
            <a:off x="4562475" y="6056313"/>
            <a:ext cx="1655763" cy="215900"/>
          </a:xfrm>
          <a:prstGeom prst="leftRightArrow">
            <a:avLst>
              <a:gd name="adj1" fmla="val 50000"/>
              <a:gd name="adj2" fmla="val 153347"/>
            </a:avLst>
          </a:prstGeom>
          <a:solidFill>
            <a:schemeClr val="accent1"/>
          </a:solidFill>
          <a:ln w="9525">
            <a:solidFill>
              <a:schemeClr val="tx1"/>
            </a:solidFill>
            <a:miter lim="800000"/>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sym typeface="Arial" panose="020B0604020202020204" pitchFamily="34" charset="0"/>
            </a:endParaRPr>
          </a:p>
        </p:txBody>
      </p:sp>
      <p:pic>
        <p:nvPicPr>
          <p:cNvPr id="2" name="图片 1">
            <a:extLst>
              <a:ext uri="{FF2B5EF4-FFF2-40B4-BE49-F238E27FC236}">
                <a16:creationId xmlns:a16="http://schemas.microsoft.com/office/drawing/2014/main" id="{774E9B8A-D271-4E11-BDB7-5DCF9D3F97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1663" y="2578100"/>
            <a:ext cx="2738437"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C263A312-84F3-4378-88DE-2B1A8EC42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551113"/>
            <a:ext cx="2090738" cy="2098675"/>
          </a:xfrm>
          <a:prstGeom prst="rect">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7" name="TextBox 10">
            <a:extLst>
              <a:ext uri="{FF2B5EF4-FFF2-40B4-BE49-F238E27FC236}">
                <a16:creationId xmlns:a16="http://schemas.microsoft.com/office/drawing/2014/main" id="{4A26F13E-A55D-4E0D-A3CB-0408F51B9A58}"/>
              </a:ext>
            </a:extLst>
          </p:cNvPr>
          <p:cNvSpPr txBox="1">
            <a:spLocks noChangeArrowheads="1"/>
          </p:cNvSpPr>
          <p:nvPr/>
        </p:nvSpPr>
        <p:spPr bwMode="auto">
          <a:xfrm>
            <a:off x="0" y="5308600"/>
            <a:ext cx="1706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spcBef>
                <a:spcPct val="0"/>
              </a:spcBef>
              <a:buClrTx/>
              <a:buSzTx/>
              <a:buFontTx/>
              <a:buNone/>
            </a:pPr>
            <a:r>
              <a:rPr lang="zh-CN" altLang="en-US" sz="2000" b="1">
                <a:latin typeface="微软雅黑" panose="020B0503020204020204" pitchFamily="34" charset="-122"/>
                <a:ea typeface="微软雅黑" panose="020B0503020204020204" pitchFamily="34" charset="-122"/>
              </a:rPr>
              <a:t>测试工程师</a:t>
            </a:r>
          </a:p>
        </p:txBody>
      </p:sp>
      <p:pic>
        <p:nvPicPr>
          <p:cNvPr id="3" name="图片 2">
            <a:extLst>
              <a:ext uri="{FF2B5EF4-FFF2-40B4-BE49-F238E27FC236}">
                <a16:creationId xmlns:a16="http://schemas.microsoft.com/office/drawing/2014/main" id="{D9D1DFDC-581F-4138-97E4-70D8CBF4382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06700" y="3422650"/>
            <a:ext cx="2008188" cy="1249363"/>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A8421F5-467B-4913-9D16-F660F2373AD6}"/>
              </a:ext>
            </a:extLst>
          </p:cNvPr>
          <p:cNvSpPr txBox="1">
            <a:spLocks noChangeArrowheads="1"/>
          </p:cNvSpPr>
          <p:nvPr/>
        </p:nvSpPr>
        <p:spPr bwMode="auto">
          <a:xfrm>
            <a:off x="2700338" y="5873750"/>
            <a:ext cx="1800225"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预期结果</a:t>
            </a:r>
          </a:p>
        </p:txBody>
      </p:sp>
      <p:sp>
        <p:nvSpPr>
          <p:cNvPr id="20" name="箭头 355">
            <a:extLst>
              <a:ext uri="{FF2B5EF4-FFF2-40B4-BE49-F238E27FC236}">
                <a16:creationId xmlns:a16="http://schemas.microsoft.com/office/drawing/2014/main" id="{1D4A88FB-AC85-4BD1-8DBF-71C2B10DD9AA}"/>
              </a:ext>
            </a:extLst>
          </p:cNvPr>
          <p:cNvSpPr>
            <a:spLocks noChangeShapeType="1"/>
          </p:cNvSpPr>
          <p:nvPr/>
        </p:nvSpPr>
        <p:spPr bwMode="auto">
          <a:xfrm flipV="1">
            <a:off x="4814888" y="4311650"/>
            <a:ext cx="866775"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箭头 355">
            <a:extLst>
              <a:ext uri="{FF2B5EF4-FFF2-40B4-BE49-F238E27FC236}">
                <a16:creationId xmlns:a16="http://schemas.microsoft.com/office/drawing/2014/main" id="{88DB4B4C-B338-4184-B0F7-88F06D3DAEEC}"/>
              </a:ext>
            </a:extLst>
          </p:cNvPr>
          <p:cNvSpPr>
            <a:spLocks noChangeShapeType="1"/>
          </p:cNvSpPr>
          <p:nvPr/>
        </p:nvSpPr>
        <p:spPr bwMode="auto">
          <a:xfrm flipH="1">
            <a:off x="7118350" y="4689475"/>
            <a:ext cx="0" cy="1117600"/>
          </a:xfrm>
          <a:prstGeom prst="line">
            <a:avLst/>
          </a:prstGeom>
          <a:noFill/>
          <a:ln w="41275">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文本框 21">
            <a:extLst>
              <a:ext uri="{FF2B5EF4-FFF2-40B4-BE49-F238E27FC236}">
                <a16:creationId xmlns:a16="http://schemas.microsoft.com/office/drawing/2014/main" id="{0B8DBFE7-22B5-4F01-993F-26D578C4AEA7}"/>
              </a:ext>
            </a:extLst>
          </p:cNvPr>
          <p:cNvSpPr txBox="1">
            <a:spLocks noChangeArrowheads="1"/>
          </p:cNvSpPr>
          <p:nvPr/>
        </p:nvSpPr>
        <p:spPr bwMode="auto">
          <a:xfrm>
            <a:off x="6218238" y="5843588"/>
            <a:ext cx="1800225"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运行结果</a:t>
            </a:r>
          </a:p>
        </p:txBody>
      </p:sp>
      <p:sp>
        <p:nvSpPr>
          <p:cNvPr id="23" name="Text Box 12">
            <a:extLst>
              <a:ext uri="{FF2B5EF4-FFF2-40B4-BE49-F238E27FC236}">
                <a16:creationId xmlns:a16="http://schemas.microsoft.com/office/drawing/2014/main" id="{27176D49-B92E-4D0A-AF71-48EF16C88BDE}"/>
              </a:ext>
            </a:extLst>
          </p:cNvPr>
          <p:cNvSpPr>
            <a:spLocks noChangeArrowheads="1"/>
          </p:cNvSpPr>
          <p:nvPr/>
        </p:nvSpPr>
        <p:spPr bwMode="auto">
          <a:xfrm>
            <a:off x="2836863" y="2982913"/>
            <a:ext cx="170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测试数据</a:t>
            </a:r>
            <a:endParaRPr lang="zh-CN" altLang="en-US" sz="2000" b="1">
              <a:latin typeface="微软雅黑" panose="020B0503020204020204" pitchFamily="34" charset="-122"/>
              <a:ea typeface="微软雅黑" panose="020B0503020204020204" pitchFamily="34" charset="-122"/>
            </a:endParaRPr>
          </a:p>
        </p:txBody>
      </p:sp>
      <p:sp>
        <p:nvSpPr>
          <p:cNvPr id="24" name="Text Box 12">
            <a:extLst>
              <a:ext uri="{FF2B5EF4-FFF2-40B4-BE49-F238E27FC236}">
                <a16:creationId xmlns:a16="http://schemas.microsoft.com/office/drawing/2014/main" id="{C14DF7D5-87A8-48A7-A96B-B9FC6D140802}"/>
              </a:ext>
            </a:extLst>
          </p:cNvPr>
          <p:cNvSpPr>
            <a:spLocks noChangeArrowheads="1"/>
          </p:cNvSpPr>
          <p:nvPr/>
        </p:nvSpPr>
        <p:spPr bwMode="auto">
          <a:xfrm>
            <a:off x="6199188" y="2201863"/>
            <a:ext cx="170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待测软件</a:t>
            </a:r>
            <a:endParaRPr lang="zh-CN" altLang="en-US" sz="2000" b="1">
              <a:latin typeface="微软雅黑" panose="020B0503020204020204" pitchFamily="34" charset="-122"/>
              <a:ea typeface="微软雅黑" panose="020B0503020204020204" pitchFamily="34" charset="-122"/>
            </a:endParaRPr>
          </a:p>
        </p:txBody>
      </p:sp>
      <p:sp>
        <p:nvSpPr>
          <p:cNvPr id="48148" name="标题 1">
            <a:extLst>
              <a:ext uri="{FF2B5EF4-FFF2-40B4-BE49-F238E27FC236}">
                <a16:creationId xmlns:a16="http://schemas.microsoft.com/office/drawing/2014/main" id="{8AB9A552-422A-40BE-A3A6-B00E802F9A7F}"/>
              </a:ext>
            </a:extLst>
          </p:cNvPr>
          <p:cNvSpPr>
            <a:spLocks noGrp="1" noChangeArrowheads="1"/>
          </p:cNvSpPr>
          <p:nvPr>
            <p:ph type="title" idx="4294967295"/>
          </p:nvPr>
        </p:nvSpPr>
        <p:spPr>
          <a:xfrm>
            <a:off x="127000" y="1504950"/>
            <a:ext cx="7974013" cy="623888"/>
          </a:xfrm>
        </p:spPr>
        <p:txBody>
          <a:bodyPr/>
          <a:lstStyle/>
          <a:p>
            <a:r>
              <a:rPr lang="zh-CN" altLang="en-US" sz="2800">
                <a:solidFill>
                  <a:srgbClr val="FF0000"/>
                </a:solidFill>
                <a:latin typeface="微软雅黑" panose="020B0503020204020204" pitchFamily="34" charset="-122"/>
                <a:ea typeface="微软雅黑" panose="020B0503020204020204" pitchFamily="34" charset="-122"/>
              </a:rPr>
              <a:t>先回忆一下软件产品的确认方法</a:t>
            </a:r>
          </a:p>
        </p:txBody>
      </p:sp>
      <p:sp>
        <p:nvSpPr>
          <p:cNvPr id="25" name="矩形 24">
            <a:extLst>
              <a:ext uri="{FF2B5EF4-FFF2-40B4-BE49-F238E27FC236}">
                <a16:creationId xmlns:a16="http://schemas.microsoft.com/office/drawing/2014/main" id="{7C296936-3468-4A06-8A98-EDC2EA9424D4}"/>
              </a:ext>
            </a:extLst>
          </p:cNvPr>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软件需求的测试</a:t>
            </a:r>
            <a:endParaRPr lang="en-US" altLang="zh-CN" sz="2400" b="1" dirty="0">
              <a:latin typeface="微软雅黑" pitchFamily="34" charset="-122"/>
              <a:ea typeface="微软雅黑" pitchFamily="34" charset="-122"/>
            </a:endParaRPr>
          </a:p>
        </p:txBody>
      </p:sp>
      <p:sp>
        <p:nvSpPr>
          <p:cNvPr id="26" name="矩形 25">
            <a:extLst>
              <a:ext uri="{FF2B5EF4-FFF2-40B4-BE49-F238E27FC236}">
                <a16:creationId xmlns:a16="http://schemas.microsoft.com/office/drawing/2014/main" id="{9DA67448-D95F-4DAA-AF53-066483DEEB85}"/>
              </a:ext>
            </a:extLst>
          </p:cNvPr>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17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6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6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86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86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86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8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0" grpId="0"/>
      <p:bldP spid="68622" grpId="0" animBg="1"/>
      <p:bldP spid="17" grpId="0"/>
      <p:bldP spid="4" grpId="0" animBg="1"/>
      <p:bldP spid="22" grpId="0" animBg="1"/>
      <p:bldP spid="23"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1037461" y="3894075"/>
            <a:ext cx="7302501" cy="15373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506298" y="2095432"/>
            <a:ext cx="5511578" cy="1489639"/>
          </a:xfrm>
          <a:prstGeom prst="rect">
            <a:avLst/>
          </a:prstGeom>
        </p:spPr>
        <p:txBody>
          <a:bodyPr wrap="square">
            <a:spAutoFit/>
          </a:bodyPr>
          <a:lstStyle/>
          <a:p>
            <a:pPr marL="342900" indent="-342900" algn="just">
              <a:lnSpc>
                <a:spcPct val="130000"/>
              </a:lnSpc>
              <a:spcAft>
                <a:spcPts val="300"/>
              </a:spcAft>
              <a:buSzPct val="100000"/>
              <a:buFont typeface="Arial" pitchFamily="34" charset="0"/>
              <a:buChar char="•"/>
            </a:pPr>
            <a:r>
              <a:rPr lang="zh-CN" altLang="en-US" sz="2200" dirty="0">
                <a:latin typeface="黑体" pitchFamily="49" charset="-122"/>
                <a:ea typeface="黑体" pitchFamily="49" charset="-122"/>
                <a:sym typeface="Times New Roman" pitchFamily="18" charset="0"/>
              </a:rPr>
              <a:t>待测对象：软件程序</a:t>
            </a:r>
            <a:endParaRPr lang="en-US" altLang="zh-CN" sz="2200" dirty="0">
              <a:latin typeface="黑体" pitchFamily="49" charset="-122"/>
              <a:ea typeface="黑体" pitchFamily="49" charset="-122"/>
              <a:sym typeface="Times New Roman" pitchFamily="18" charset="0"/>
            </a:endParaRPr>
          </a:p>
          <a:p>
            <a:pPr marL="342900" indent="-342900" algn="just">
              <a:lnSpc>
                <a:spcPct val="130000"/>
              </a:lnSpc>
              <a:spcAft>
                <a:spcPts val="300"/>
              </a:spcAft>
              <a:buSzPct val="100000"/>
              <a:buFont typeface="Arial" pitchFamily="34" charset="0"/>
              <a:buChar char="•"/>
            </a:pPr>
            <a:r>
              <a:rPr lang="zh-CN" altLang="en-US" sz="2200" dirty="0">
                <a:latin typeface="黑体" pitchFamily="49" charset="-122"/>
                <a:ea typeface="黑体" pitchFamily="49" charset="-122"/>
                <a:sym typeface="Times New Roman" pitchFamily="18" charset="0"/>
              </a:rPr>
              <a:t>测试数据的来源：软件需求文档</a:t>
            </a:r>
            <a:endParaRPr lang="en-US" altLang="zh-CN" sz="2200" dirty="0">
              <a:latin typeface="黑体" pitchFamily="49" charset="-122"/>
              <a:ea typeface="黑体" pitchFamily="49" charset="-122"/>
              <a:sym typeface="Times New Roman" pitchFamily="18" charset="0"/>
            </a:endParaRPr>
          </a:p>
          <a:p>
            <a:pPr marL="342900" indent="-342900" algn="just">
              <a:lnSpc>
                <a:spcPct val="130000"/>
              </a:lnSpc>
              <a:spcAft>
                <a:spcPts val="300"/>
              </a:spcAft>
              <a:buSzPct val="100000"/>
              <a:buFont typeface="Arial" pitchFamily="34" charset="0"/>
              <a:buChar char="•"/>
            </a:pPr>
            <a:r>
              <a:rPr lang="zh-CN" altLang="en-US" sz="2200" dirty="0">
                <a:latin typeface="黑体" pitchFamily="49" charset="-122"/>
                <a:ea typeface="黑体" pitchFamily="49" charset="-122"/>
                <a:sym typeface="Times New Roman" pitchFamily="18" charset="0"/>
              </a:rPr>
              <a:t>结果判定的依据：需求文档与测试数据</a:t>
            </a:r>
            <a:endParaRPr lang="en-US" altLang="zh-CN" sz="2200" dirty="0">
              <a:latin typeface="黑体" pitchFamily="49" charset="-122"/>
              <a:ea typeface="黑体" pitchFamily="49" charset="-122"/>
              <a:sym typeface="Times New Roman" pitchFamily="18" charset="0"/>
            </a:endParaRPr>
          </a:p>
        </p:txBody>
      </p:sp>
      <p:sp>
        <p:nvSpPr>
          <p:cNvPr id="6" name="矩形 5"/>
          <p:cNvSpPr/>
          <p:nvPr/>
        </p:nvSpPr>
        <p:spPr>
          <a:xfrm>
            <a:off x="1302302" y="4191775"/>
            <a:ext cx="6684581" cy="973472"/>
          </a:xfrm>
          <a:prstGeom prst="rect">
            <a:avLst/>
          </a:prstGeom>
        </p:spPr>
        <p:txBody>
          <a:bodyPr wrap="square">
            <a:spAutoFit/>
          </a:bodyPr>
          <a:lstStyle/>
          <a:p>
            <a:pPr algn="ctr">
              <a:lnSpc>
                <a:spcPct val="125000"/>
              </a:lnSpc>
              <a:buFont typeface="Arial" pitchFamily="34" charset="0"/>
              <a:buNone/>
            </a:pPr>
            <a:r>
              <a:rPr lang="zh-CN" altLang="en-US" sz="2400" b="1" dirty="0">
                <a:solidFill>
                  <a:schemeClr val="bg1"/>
                </a:solidFill>
                <a:latin typeface="微软雅黑" pitchFamily="34" charset="-122"/>
                <a:ea typeface="微软雅黑" pitchFamily="34" charset="-122"/>
              </a:rPr>
              <a:t>软件需求文档，该如何确认？</a:t>
            </a:r>
            <a:endParaRPr lang="en-US" altLang="zh-CN" sz="2400" b="1" dirty="0">
              <a:solidFill>
                <a:schemeClr val="bg1"/>
              </a:solidFill>
              <a:latin typeface="微软雅黑" pitchFamily="34" charset="-122"/>
              <a:ea typeface="微软雅黑" pitchFamily="34" charset="-122"/>
            </a:endParaRPr>
          </a:p>
          <a:p>
            <a:pPr algn="ctr">
              <a:lnSpc>
                <a:spcPct val="125000"/>
              </a:lnSpc>
              <a:buFont typeface="Arial" pitchFamily="34" charset="0"/>
              <a:buNone/>
            </a:pPr>
            <a:r>
              <a:rPr lang="zh-CN" altLang="en-US" sz="2400" b="1" dirty="0">
                <a:solidFill>
                  <a:schemeClr val="bg1"/>
                </a:solidFill>
                <a:latin typeface="微软雅黑" pitchFamily="34" charset="-122"/>
                <a:ea typeface="微软雅黑" pitchFamily="34" charset="-122"/>
              </a:rPr>
              <a:t>能否借鉴软件测试的方法？</a:t>
            </a:r>
          </a:p>
        </p:txBody>
      </p:sp>
      <p:sp>
        <p:nvSpPr>
          <p:cNvPr id="8" name="矩形 7"/>
          <p:cNvSpPr/>
          <p:nvPr/>
        </p:nvSpPr>
        <p:spPr>
          <a:xfrm>
            <a:off x="968046" y="2298916"/>
            <a:ext cx="2438947" cy="1082669"/>
          </a:xfrm>
          <a:prstGeom prst="rect">
            <a:avLst/>
          </a:prstGeom>
        </p:spPr>
        <p:txBody>
          <a:bodyPr wrap="square">
            <a:spAutoFit/>
          </a:bodyPr>
          <a:lstStyle/>
          <a:p>
            <a:pPr algn="ctr">
              <a:lnSpc>
                <a:spcPct val="120000"/>
              </a:lnSpc>
              <a:spcAft>
                <a:spcPts val="300"/>
              </a:spcAft>
              <a:buClr>
                <a:schemeClr val="accent1"/>
              </a:buClr>
              <a:buSzPct val="100000"/>
            </a:pPr>
            <a:r>
              <a:rPr lang="zh-CN" altLang="en-US" sz="2800" b="1" dirty="0">
                <a:solidFill>
                  <a:schemeClr val="bg2">
                    <a:lumMod val="25000"/>
                  </a:schemeClr>
                </a:solidFill>
                <a:latin typeface="+mn-ea"/>
                <a:sym typeface="Times New Roman" pitchFamily="18" charset="0"/>
              </a:rPr>
              <a:t>软件产品确认方法的启示</a:t>
            </a:r>
            <a:endParaRPr lang="en-US" altLang="zh-CN" sz="2400" b="1" dirty="0">
              <a:solidFill>
                <a:schemeClr val="bg2">
                  <a:lumMod val="25000"/>
                </a:schemeClr>
              </a:solidFill>
              <a:latin typeface="+mn-ea"/>
              <a:sym typeface="Times New Roman" pitchFamily="18" charset="0"/>
            </a:endParaRPr>
          </a:p>
        </p:txBody>
      </p:sp>
    </p:spTree>
    <p:extLst>
      <p:ext uri="{BB962C8B-B14F-4D97-AF65-F5344CB8AC3E}">
        <p14:creationId xmlns:p14="http://schemas.microsoft.com/office/powerpoint/2010/main" val="1497865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F8628E05-1CE8-4180-8154-FF106A346748}"/>
              </a:ext>
            </a:extLst>
          </p:cNvPr>
          <p:cNvSpPr>
            <a:spLocks noGrp="1" noChangeArrowheads="1"/>
          </p:cNvSpPr>
          <p:nvPr>
            <p:ph idx="4294967295"/>
          </p:nvPr>
        </p:nvSpPr>
        <p:spPr>
          <a:xfrm>
            <a:off x="322263" y="1462088"/>
            <a:ext cx="8077200" cy="2592387"/>
          </a:xfrm>
        </p:spPr>
        <p:txBody>
          <a:bodyPr/>
          <a:lstStyle/>
          <a:p>
            <a:pPr algn="just">
              <a:buClr>
                <a:schemeClr val="accent1"/>
              </a:buClr>
              <a:buSzPct val="10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sym typeface="Times New Roman" panose="02020603050405020304" pitchFamily="18" charset="0"/>
              </a:rPr>
              <a:t> 软件需求的测试方法</a:t>
            </a:r>
            <a:endParaRPr lang="en-US" altLang="zh-CN" sz="2400" b="1" dirty="0">
              <a:latin typeface="微软雅黑" panose="020B0503020204020204" pitchFamily="34" charset="-122"/>
              <a:ea typeface="微软雅黑" panose="020B0503020204020204" pitchFamily="34" charset="-122"/>
              <a:sym typeface="Times New Roman" panose="02020603050405020304" pitchFamily="18" charset="0"/>
            </a:endParaRPr>
          </a:p>
          <a:p>
            <a:pPr algn="just">
              <a:buClr>
                <a:schemeClr val="accent1"/>
              </a:buClr>
              <a:buSzPct val="1000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待测对象：软件需求文档</a:t>
            </a:r>
            <a:endParaRPr lang="en-US" altLang="zh-CN" sz="2400" dirty="0">
              <a:latin typeface="微软雅黑" panose="020B0503020204020204" pitchFamily="34" charset="-122"/>
              <a:ea typeface="微软雅黑" panose="020B0503020204020204" pitchFamily="34" charset="-122"/>
              <a:sym typeface="Times New Roman" panose="02020603050405020304" pitchFamily="18" charset="0"/>
            </a:endParaRPr>
          </a:p>
          <a:p>
            <a:pPr algn="just">
              <a:buClr>
                <a:schemeClr val="accent1"/>
              </a:buClr>
              <a:buSzPct val="1000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难点：测试的依据</a:t>
            </a:r>
            <a:endParaRPr lang="en-US" altLang="zh-CN" sz="2400"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7" name="Text Box 12">
            <a:extLst>
              <a:ext uri="{FF2B5EF4-FFF2-40B4-BE49-F238E27FC236}">
                <a16:creationId xmlns:a16="http://schemas.microsoft.com/office/drawing/2014/main" id="{77ED38B5-2C1D-492E-8AAE-E8DEB5D92017}"/>
              </a:ext>
            </a:extLst>
          </p:cNvPr>
          <p:cNvSpPr>
            <a:spLocks noChangeArrowheads="1"/>
          </p:cNvSpPr>
          <p:nvPr/>
        </p:nvSpPr>
        <p:spPr bwMode="auto">
          <a:xfrm>
            <a:off x="6127750" y="3471863"/>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软件需求</a:t>
            </a:r>
            <a:endParaRPr lang="zh-CN" altLang="en-US" sz="2000" b="1">
              <a:latin typeface="微软雅黑" panose="020B0503020204020204" pitchFamily="34" charset="-122"/>
              <a:ea typeface="微软雅黑" panose="020B0503020204020204" pitchFamily="34" charset="-122"/>
            </a:endParaRPr>
          </a:p>
        </p:txBody>
      </p:sp>
      <p:pic>
        <p:nvPicPr>
          <p:cNvPr id="8" name="Picture 4">
            <a:extLst>
              <a:ext uri="{FF2B5EF4-FFF2-40B4-BE49-F238E27FC236}">
                <a16:creationId xmlns:a16="http://schemas.microsoft.com/office/drawing/2014/main" id="{C5F1AE49-6D89-492D-9EB7-9A7C2DC0DA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75" y="3962400"/>
            <a:ext cx="1989138" cy="1997075"/>
          </a:xfrm>
          <a:prstGeom prst="rect">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云形 8">
            <a:extLst>
              <a:ext uri="{FF2B5EF4-FFF2-40B4-BE49-F238E27FC236}">
                <a16:creationId xmlns:a16="http://schemas.microsoft.com/office/drawing/2014/main" id="{FA896B4B-8C7A-4D7C-848B-FA8835AC3804}"/>
              </a:ext>
            </a:extLst>
          </p:cNvPr>
          <p:cNvSpPr/>
          <p:nvPr/>
        </p:nvSpPr>
        <p:spPr bwMode="auto">
          <a:xfrm>
            <a:off x="258763" y="3967163"/>
            <a:ext cx="1689100" cy="1031875"/>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a:lstStyle/>
          <a:p>
            <a:pPr>
              <a:buFont typeface="Arial" panose="020B0604020202020204" pitchFamily="34" charset="0"/>
              <a:buNone/>
              <a:defRPr/>
            </a:pPr>
            <a:endParaRPr lang="zh-CN" altLang="en-US"/>
          </a:p>
        </p:txBody>
      </p:sp>
      <p:sp>
        <p:nvSpPr>
          <p:cNvPr id="10" name="TextBox 11">
            <a:extLst>
              <a:ext uri="{FF2B5EF4-FFF2-40B4-BE49-F238E27FC236}">
                <a16:creationId xmlns:a16="http://schemas.microsoft.com/office/drawing/2014/main" id="{FF5D19A6-03D7-4BDC-BBD2-93CDC65E016E}"/>
              </a:ext>
            </a:extLst>
          </p:cNvPr>
          <p:cNvSpPr txBox="1">
            <a:spLocks noChangeArrowheads="1"/>
          </p:cNvSpPr>
          <p:nvPr/>
        </p:nvSpPr>
        <p:spPr bwMode="auto">
          <a:xfrm>
            <a:off x="882650" y="4267200"/>
            <a:ext cx="528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a:t>
            </a:r>
          </a:p>
        </p:txBody>
      </p:sp>
      <p:sp>
        <p:nvSpPr>
          <p:cNvPr id="13" name="箭头 355">
            <a:extLst>
              <a:ext uri="{FF2B5EF4-FFF2-40B4-BE49-F238E27FC236}">
                <a16:creationId xmlns:a16="http://schemas.microsoft.com/office/drawing/2014/main" id="{EEF19B70-F747-4454-9331-92BCEBB4A0B4}"/>
              </a:ext>
            </a:extLst>
          </p:cNvPr>
          <p:cNvSpPr>
            <a:spLocks noChangeShapeType="1"/>
          </p:cNvSpPr>
          <p:nvPr/>
        </p:nvSpPr>
        <p:spPr bwMode="auto">
          <a:xfrm flipH="1">
            <a:off x="2411413" y="4640263"/>
            <a:ext cx="0" cy="1243012"/>
          </a:xfrm>
          <a:prstGeom prst="line">
            <a:avLst/>
          </a:prstGeom>
          <a:noFill/>
          <a:ln w="41275">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文本框 13">
            <a:extLst>
              <a:ext uri="{FF2B5EF4-FFF2-40B4-BE49-F238E27FC236}">
                <a16:creationId xmlns:a16="http://schemas.microsoft.com/office/drawing/2014/main" id="{970BB603-9C52-4BB5-8D42-7E461338AE02}"/>
              </a:ext>
            </a:extLst>
          </p:cNvPr>
          <p:cNvSpPr txBox="1">
            <a:spLocks noChangeArrowheads="1"/>
          </p:cNvSpPr>
          <p:nvPr/>
        </p:nvSpPr>
        <p:spPr bwMode="auto">
          <a:xfrm>
            <a:off x="1663700" y="6015038"/>
            <a:ext cx="1741488" cy="4603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预期结果？</a:t>
            </a:r>
          </a:p>
        </p:txBody>
      </p:sp>
      <p:sp>
        <p:nvSpPr>
          <p:cNvPr id="15" name="箭头 355">
            <a:extLst>
              <a:ext uri="{FF2B5EF4-FFF2-40B4-BE49-F238E27FC236}">
                <a16:creationId xmlns:a16="http://schemas.microsoft.com/office/drawing/2014/main" id="{7263945D-9249-4E14-BDF9-BF0399C46ABC}"/>
              </a:ext>
            </a:extLst>
          </p:cNvPr>
          <p:cNvSpPr>
            <a:spLocks noChangeShapeType="1"/>
          </p:cNvSpPr>
          <p:nvPr/>
        </p:nvSpPr>
        <p:spPr bwMode="auto">
          <a:xfrm flipH="1">
            <a:off x="4787900" y="4999038"/>
            <a:ext cx="863600" cy="884237"/>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箭头 355">
            <a:extLst>
              <a:ext uri="{FF2B5EF4-FFF2-40B4-BE49-F238E27FC236}">
                <a16:creationId xmlns:a16="http://schemas.microsoft.com/office/drawing/2014/main" id="{351072F6-CA90-4E38-9FC7-8083265CF7A9}"/>
              </a:ext>
            </a:extLst>
          </p:cNvPr>
          <p:cNvSpPr>
            <a:spLocks noChangeShapeType="1"/>
          </p:cNvSpPr>
          <p:nvPr/>
        </p:nvSpPr>
        <p:spPr bwMode="auto">
          <a:xfrm>
            <a:off x="4356100" y="4365625"/>
            <a:ext cx="1069975"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 name="八角星 1">
            <a:extLst>
              <a:ext uri="{FF2B5EF4-FFF2-40B4-BE49-F238E27FC236}">
                <a16:creationId xmlns:a16="http://schemas.microsoft.com/office/drawing/2014/main" id="{58790455-4915-4CAC-B31D-5B9CC7075C7A}"/>
              </a:ext>
            </a:extLst>
          </p:cNvPr>
          <p:cNvSpPr>
            <a:spLocks noChangeArrowheads="1"/>
          </p:cNvSpPr>
          <p:nvPr/>
        </p:nvSpPr>
        <p:spPr bwMode="auto">
          <a:xfrm>
            <a:off x="3179763" y="3938588"/>
            <a:ext cx="1011237" cy="806450"/>
          </a:xfrm>
          <a:prstGeom prst="star8">
            <a:avLst>
              <a:gd name="adj" fmla="val 37500"/>
            </a:avLst>
          </a:prstGeom>
          <a:solidFill>
            <a:srgbClr val="FFC000"/>
          </a:solidFill>
          <a:ln w="952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19" name="TextBox 11">
            <a:extLst>
              <a:ext uri="{FF2B5EF4-FFF2-40B4-BE49-F238E27FC236}">
                <a16:creationId xmlns:a16="http://schemas.microsoft.com/office/drawing/2014/main" id="{FA12E570-1DF5-4FE3-9F98-C1559D616E83}"/>
              </a:ext>
            </a:extLst>
          </p:cNvPr>
          <p:cNvSpPr txBox="1">
            <a:spLocks noChangeArrowheads="1"/>
          </p:cNvSpPr>
          <p:nvPr/>
        </p:nvSpPr>
        <p:spPr bwMode="auto">
          <a:xfrm>
            <a:off x="3429000" y="4076700"/>
            <a:ext cx="528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Arial" panose="020B0604020202020204" pitchFamily="34" charset="0"/>
              <a:buNone/>
            </a:pPr>
            <a:r>
              <a:rPr lang="zh-CN" altLang="en-US" sz="2800" b="1">
                <a:latin typeface="微软雅黑" panose="020B0503020204020204" pitchFamily="34" charset="-122"/>
                <a:ea typeface="微软雅黑" panose="020B0503020204020204" pitchFamily="34" charset="-122"/>
              </a:rPr>
              <a:t>？</a:t>
            </a:r>
          </a:p>
        </p:txBody>
      </p:sp>
      <p:sp>
        <p:nvSpPr>
          <p:cNvPr id="20" name="Text Box 12">
            <a:extLst>
              <a:ext uri="{FF2B5EF4-FFF2-40B4-BE49-F238E27FC236}">
                <a16:creationId xmlns:a16="http://schemas.microsoft.com/office/drawing/2014/main" id="{9CE8B6DD-9F15-4336-BC6F-84A9E38B501D}"/>
              </a:ext>
            </a:extLst>
          </p:cNvPr>
          <p:cNvSpPr>
            <a:spLocks noChangeArrowheads="1"/>
          </p:cNvSpPr>
          <p:nvPr/>
        </p:nvSpPr>
        <p:spPr bwMode="auto">
          <a:xfrm>
            <a:off x="252413" y="3562350"/>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测试依据</a:t>
            </a:r>
            <a:endParaRPr lang="zh-CN" altLang="en-US" sz="2000" b="1" dirty="0">
              <a:latin typeface="微软雅黑" panose="020B0503020204020204" pitchFamily="34" charset="-122"/>
              <a:ea typeface="微软雅黑" panose="020B0503020204020204" pitchFamily="34" charset="-122"/>
            </a:endParaRPr>
          </a:p>
        </p:txBody>
      </p:sp>
      <p:sp>
        <p:nvSpPr>
          <p:cNvPr id="21" name="Text Box 12">
            <a:extLst>
              <a:ext uri="{FF2B5EF4-FFF2-40B4-BE49-F238E27FC236}">
                <a16:creationId xmlns:a16="http://schemas.microsoft.com/office/drawing/2014/main" id="{1C03C257-7E99-4C59-A964-7602349403BD}"/>
              </a:ext>
            </a:extLst>
          </p:cNvPr>
          <p:cNvSpPr>
            <a:spLocks noChangeArrowheads="1"/>
          </p:cNvSpPr>
          <p:nvPr/>
        </p:nvSpPr>
        <p:spPr bwMode="auto">
          <a:xfrm>
            <a:off x="2887663" y="3554413"/>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测试数据</a:t>
            </a:r>
            <a:endParaRPr lang="zh-CN" altLang="en-US" sz="2000" b="1">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75E4BD34-850F-456F-ACC5-F57516781E56}"/>
              </a:ext>
            </a:extLst>
          </p:cNvPr>
          <p:cNvSpPr txBox="1">
            <a:spLocks noChangeArrowheads="1"/>
          </p:cNvSpPr>
          <p:nvPr/>
        </p:nvSpPr>
        <p:spPr bwMode="auto">
          <a:xfrm>
            <a:off x="3708400" y="6010275"/>
            <a:ext cx="1741488"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测试结果？</a:t>
            </a:r>
          </a:p>
        </p:txBody>
      </p:sp>
      <p:sp>
        <p:nvSpPr>
          <p:cNvPr id="23" name="箭头 355">
            <a:extLst>
              <a:ext uri="{FF2B5EF4-FFF2-40B4-BE49-F238E27FC236}">
                <a16:creationId xmlns:a16="http://schemas.microsoft.com/office/drawing/2014/main" id="{403CD7FF-2FE2-4F06-892B-A673491FBAB8}"/>
              </a:ext>
            </a:extLst>
          </p:cNvPr>
          <p:cNvSpPr>
            <a:spLocks noChangeShapeType="1"/>
          </p:cNvSpPr>
          <p:nvPr/>
        </p:nvSpPr>
        <p:spPr bwMode="auto">
          <a:xfrm>
            <a:off x="1947863" y="4348163"/>
            <a:ext cx="1071562"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矩形 17">
            <a:extLst>
              <a:ext uri="{FF2B5EF4-FFF2-40B4-BE49-F238E27FC236}">
                <a16:creationId xmlns:a16="http://schemas.microsoft.com/office/drawing/2014/main" id="{0D07B09E-6025-490D-9908-C2658B87E017}"/>
              </a:ext>
            </a:extLst>
          </p:cNvPr>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软件需求的测试</a:t>
            </a:r>
            <a:endParaRPr lang="en-US" altLang="zh-CN" sz="2400" b="1" dirty="0">
              <a:latin typeface="微软雅黑" pitchFamily="34" charset="-122"/>
              <a:ea typeface="微软雅黑" pitchFamily="34" charset="-122"/>
            </a:endParaRPr>
          </a:p>
        </p:txBody>
      </p:sp>
      <p:sp>
        <p:nvSpPr>
          <p:cNvPr id="24" name="矩形 23">
            <a:extLst>
              <a:ext uri="{FF2B5EF4-FFF2-40B4-BE49-F238E27FC236}">
                <a16:creationId xmlns:a16="http://schemas.microsoft.com/office/drawing/2014/main" id="{3DB2B0E0-62E8-4BDF-94CC-CEA37A949C3D}"/>
              </a:ext>
            </a:extLst>
          </p:cNvPr>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animBg="1"/>
      <p:bldP spid="2" grpId="0" animBg="1"/>
      <p:bldP spid="19" grpId="0"/>
      <p:bldP spid="20" grpId="0"/>
      <p:bldP spid="21" grpId="0"/>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990DAFA2-B5B9-4AFE-B519-80BC960FABB4}"/>
              </a:ext>
            </a:extLst>
          </p:cNvPr>
          <p:cNvSpPr>
            <a:spLocks noChangeArrowheads="1"/>
          </p:cNvSpPr>
          <p:nvPr/>
        </p:nvSpPr>
        <p:spPr bwMode="auto">
          <a:xfrm>
            <a:off x="157163" y="1552575"/>
            <a:ext cx="829468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40" tIns="44623" rIns="90840" bIns="44623" anchor="b"/>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buClr>
                <a:schemeClr val="accent1"/>
              </a:buClr>
              <a:buFont typeface="Wingdings" panose="05000000000000000000" pitchFamily="2" charset="2"/>
              <a:buChar char="n"/>
            </a:pPr>
            <a:r>
              <a:rPr lang="zh-CN" altLang="en-US" sz="28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需求确认问题的表象与本质</a:t>
            </a:r>
            <a:endParaRPr lang="en-US" altLang="zh-CN" sz="2800" b="1">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5000"/>
              </a:lnSpc>
              <a:buClr>
                <a:schemeClr val="accent1"/>
              </a:buClr>
              <a:buFont typeface="Wingdings" panose="05000000000000000000" pitchFamily="2" charset="2"/>
              <a:buChar char="Ø"/>
            </a:pPr>
            <a:r>
              <a:rPr lang="zh-CN" altLang="en-US" sz="24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表象</a:t>
            </a:r>
            <a:r>
              <a:rPr lang="zh-CN" altLang="en-US" sz="2400">
                <a:solidFill>
                  <a:srgbClr val="000000"/>
                </a:solidFill>
                <a:latin typeface="微软雅黑" panose="020B0503020204020204" pitchFamily="34" charset="-122"/>
                <a:ea typeface="微软雅黑" panose="020B0503020204020204" pitchFamily="34" charset="-122"/>
                <a:sym typeface="Arial" panose="020B0604020202020204" pitchFamily="34" charset="0"/>
              </a:rPr>
              <a:t>：确保文档中描述的用户需求是足够充分而且准确的</a:t>
            </a:r>
            <a:endParaRPr lang="en-US" altLang="zh-CN" sz="24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5000"/>
              </a:lnSpc>
              <a:buClr>
                <a:schemeClr val="accent1"/>
              </a:buClr>
              <a:buFont typeface="Wingdings" panose="05000000000000000000" pitchFamily="2" charset="2"/>
              <a:buChar char="Ø"/>
            </a:pPr>
            <a:r>
              <a:rPr lang="zh-CN" altLang="en-US" sz="24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本质</a:t>
            </a:r>
            <a:r>
              <a:rPr lang="zh-CN" altLang="en-US" sz="2400">
                <a:solidFill>
                  <a:srgbClr val="000000"/>
                </a:solidFill>
                <a:latin typeface="微软雅黑" panose="020B0503020204020204" pitchFamily="34" charset="-122"/>
                <a:ea typeface="微软雅黑" panose="020B0503020204020204" pitchFamily="34" charset="-122"/>
                <a:sym typeface="Arial" panose="020B0604020202020204" pitchFamily="34" charset="0"/>
              </a:rPr>
              <a:t>：文档内容与用户内心期望之间的比较</a:t>
            </a:r>
            <a:endParaRPr lang="en-US" altLang="zh-CN" sz="240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195" name="AutoShape 7" descr="http://img3.imgtn.bdimg.com/it/u=811722526,679474672&amp;fm=21&amp;gp=0.jpg">
            <a:extLst>
              <a:ext uri="{FF2B5EF4-FFF2-40B4-BE49-F238E27FC236}">
                <a16:creationId xmlns:a16="http://schemas.microsoft.com/office/drawing/2014/main" id="{EC60F063-F0AB-4DF2-95A2-AE86C91C24B0}"/>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pic>
        <p:nvPicPr>
          <p:cNvPr id="8" name="Picture 2">
            <a:extLst>
              <a:ext uri="{FF2B5EF4-FFF2-40B4-BE49-F238E27FC236}">
                <a16:creationId xmlns:a16="http://schemas.microsoft.com/office/drawing/2014/main" id="{2399B038-DE09-4761-A2BF-C8F74E1F3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319463"/>
            <a:ext cx="13906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箭头连接符 8">
            <a:extLst>
              <a:ext uri="{FF2B5EF4-FFF2-40B4-BE49-F238E27FC236}">
                <a16:creationId xmlns:a16="http://schemas.microsoft.com/office/drawing/2014/main" id="{27D4FF46-16DE-495B-A49B-1A979A60FB1A}"/>
              </a:ext>
            </a:extLst>
          </p:cNvPr>
          <p:cNvCxnSpPr/>
          <p:nvPr/>
        </p:nvCxnSpPr>
        <p:spPr>
          <a:xfrm>
            <a:off x="4076700" y="4306888"/>
            <a:ext cx="1571625" cy="1587"/>
          </a:xfrm>
          <a:prstGeom prst="straightConnector1">
            <a:avLst/>
          </a:prstGeom>
          <a:ln w="920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8">
            <a:extLst>
              <a:ext uri="{FF2B5EF4-FFF2-40B4-BE49-F238E27FC236}">
                <a16:creationId xmlns:a16="http://schemas.microsoft.com/office/drawing/2014/main" id="{985C02E9-A3D5-4D18-8C8F-0C8AB87E0EF0}"/>
              </a:ext>
            </a:extLst>
          </p:cNvPr>
          <p:cNvSpPr txBox="1">
            <a:spLocks noChangeArrowheads="1"/>
          </p:cNvSpPr>
          <p:nvPr/>
        </p:nvSpPr>
        <p:spPr bwMode="auto">
          <a:xfrm>
            <a:off x="123825" y="4392613"/>
            <a:ext cx="223996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25000"/>
              </a:lnSpc>
              <a:spcBef>
                <a:spcPct val="0"/>
              </a:spcBef>
              <a:buClrTx/>
              <a:buSzTx/>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用户领域知识</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速度，姿态，位移，价格</a:t>
            </a:r>
            <a:r>
              <a:rPr lang="en-US" altLang="zh-CN">
                <a:latin typeface="微软雅黑" panose="020B0503020204020204" pitchFamily="34" charset="-122"/>
                <a:ea typeface="微软雅黑" panose="020B0503020204020204" pitchFamily="34" charset="-122"/>
              </a:rPr>
              <a:t>…</a:t>
            </a:r>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11" name="TextBox 9">
            <a:extLst>
              <a:ext uri="{FF2B5EF4-FFF2-40B4-BE49-F238E27FC236}">
                <a16:creationId xmlns:a16="http://schemas.microsoft.com/office/drawing/2014/main" id="{2BAF5B40-0262-4405-A883-2F4A249E56F2}"/>
              </a:ext>
            </a:extLst>
          </p:cNvPr>
          <p:cNvSpPr txBox="1">
            <a:spLocks noChangeArrowheads="1"/>
          </p:cNvSpPr>
          <p:nvPr/>
        </p:nvSpPr>
        <p:spPr bwMode="auto">
          <a:xfrm>
            <a:off x="6069013" y="5135563"/>
            <a:ext cx="24479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50000"/>
              <a:buFont typeface="Zapf Dingbats" charset="0"/>
              <a:buChar char="l"/>
              <a:defRPr sz="2400">
                <a:solidFill>
                  <a:schemeClr val="tx1"/>
                </a:solidFill>
                <a:latin typeface="Arial" panose="020B0604020202020204" pitchFamily="34" charset="0"/>
                <a:cs typeface="Arial" panose="020B0604020202020204" pitchFamily="34" charset="0"/>
                <a:sym typeface="Arial" panose="020B0604020202020204" pitchFamily="34" charset="0"/>
              </a:defRPr>
            </a:lvl1pPr>
            <a:lvl2pPr marL="742950" indent="-28575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2pPr>
            <a:lvl3pPr marL="1143000" indent="-228600">
              <a:spcBef>
                <a:spcPct val="20000"/>
              </a:spcBef>
              <a:buClr>
                <a:schemeClr val="tx1"/>
              </a:buClr>
              <a:buSzPct val="100000"/>
              <a:buFont typeface="Zapf Dingbats" charset="0"/>
              <a:buChar char="•"/>
              <a:defRPr sz="2400">
                <a:solidFill>
                  <a:schemeClr val="tx1"/>
                </a:solidFill>
                <a:latin typeface="Arial" panose="020B0604020202020204" pitchFamily="34" charset="0"/>
                <a:cs typeface="Arial" panose="020B0604020202020204" pitchFamily="34" charset="0"/>
                <a:sym typeface="Arial" panose="020B0604020202020204" pitchFamily="34" charset="0"/>
              </a:defRPr>
            </a:lvl3pPr>
            <a:lvl4pPr marL="1600200" indent="-228600">
              <a:spcBef>
                <a:spcPct val="20000"/>
              </a:spcBef>
              <a:buClr>
                <a:schemeClr val="accent2"/>
              </a:buClr>
              <a:buSzPct val="65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4pPr>
            <a:lvl5pPr marL="2057400" indent="-228600">
              <a:spcBef>
                <a:spcPct val="20000"/>
              </a:spcBef>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Clr>
                <a:schemeClr val="tx1"/>
              </a:buClr>
              <a:buSzPct val="100000"/>
              <a:buFont typeface="Zapf Dingbats" charset="0"/>
              <a:buChar char="•"/>
              <a:defRPr sz="2000">
                <a:solidFill>
                  <a:schemeClr val="tx1"/>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25000"/>
              </a:lnSpc>
              <a:spcBef>
                <a:spcPct val="0"/>
              </a:spcBef>
              <a:buClrTx/>
              <a:buSzTx/>
              <a:buFont typeface="Arial" panose="020B0604020202020204" pitchFamily="34" charset="0"/>
              <a:buNone/>
            </a:pPr>
            <a:r>
              <a:rPr lang="zh-CN" altLang="en-US" b="1">
                <a:latin typeface="微软雅黑" panose="020B0503020204020204" pitchFamily="34" charset="-122"/>
                <a:ea typeface="微软雅黑" panose="020B0503020204020204" pitchFamily="34" charset="-122"/>
              </a:rPr>
              <a:t>软件工程师撰写的需求文档：</a:t>
            </a:r>
            <a:r>
              <a:rPr lang="zh-CN" altLang="en-US">
                <a:latin typeface="微软雅黑" panose="020B0503020204020204" pitchFamily="34" charset="-122"/>
                <a:ea typeface="微软雅黑" panose="020B0503020204020204" pitchFamily="34" charset="-122"/>
              </a:rPr>
              <a:t>功能</a:t>
            </a: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变量，参数</a:t>
            </a:r>
            <a:r>
              <a:rPr lang="en-US" altLang="zh-CN">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sp>
        <p:nvSpPr>
          <p:cNvPr id="12" name="标题 1">
            <a:extLst>
              <a:ext uri="{FF2B5EF4-FFF2-40B4-BE49-F238E27FC236}">
                <a16:creationId xmlns:a16="http://schemas.microsoft.com/office/drawing/2014/main" id="{B9707EA2-C1EC-45AB-9F31-27B760DC4568}"/>
              </a:ext>
            </a:extLst>
          </p:cNvPr>
          <p:cNvSpPr txBox="1">
            <a:spLocks/>
          </p:cNvSpPr>
          <p:nvPr/>
        </p:nvSpPr>
        <p:spPr bwMode="auto">
          <a:xfrm>
            <a:off x="273050" y="479425"/>
            <a:ext cx="8605838"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840" tIns="44623" rIns="90840" bIns="44623" anchor="b"/>
          <a:lstStyle>
            <a:lvl1pPr algn="l" rtl="0" eaLnBrk="0" fontAlgn="base" hangingPunct="0">
              <a:spcBef>
                <a:spcPct val="0"/>
              </a:spcBef>
              <a:spcAft>
                <a:spcPct val="0"/>
              </a:spcAft>
              <a:defRPr sz="4000" b="1">
                <a:solidFill>
                  <a:schemeClr val="tx1"/>
                </a:solidFill>
                <a:latin typeface="+mj-lt"/>
                <a:ea typeface="+mj-ea"/>
                <a:cs typeface="+mj-cs"/>
              </a:defRPr>
            </a:lvl1pPr>
            <a:lvl2pPr algn="l" rtl="0" eaLnBrk="0" fontAlgn="base" hangingPunct="0">
              <a:spcBef>
                <a:spcPct val="0"/>
              </a:spcBef>
              <a:spcAft>
                <a:spcPct val="0"/>
              </a:spcAft>
              <a:defRPr sz="4000" b="1">
                <a:solidFill>
                  <a:schemeClr val="tx1"/>
                </a:solidFill>
                <a:latin typeface="Arial" charset="0"/>
              </a:defRPr>
            </a:lvl2pPr>
            <a:lvl3pPr algn="l" rtl="0" eaLnBrk="0" fontAlgn="base" hangingPunct="0">
              <a:spcBef>
                <a:spcPct val="0"/>
              </a:spcBef>
              <a:spcAft>
                <a:spcPct val="0"/>
              </a:spcAft>
              <a:defRPr sz="4000" b="1">
                <a:solidFill>
                  <a:schemeClr val="tx1"/>
                </a:solidFill>
                <a:latin typeface="Arial" charset="0"/>
              </a:defRPr>
            </a:lvl3pPr>
            <a:lvl4pPr algn="l" rtl="0" eaLnBrk="0" fontAlgn="base" hangingPunct="0">
              <a:spcBef>
                <a:spcPct val="0"/>
              </a:spcBef>
              <a:spcAft>
                <a:spcPct val="0"/>
              </a:spcAft>
              <a:defRPr sz="4000" b="1">
                <a:solidFill>
                  <a:schemeClr val="tx1"/>
                </a:solidFill>
                <a:latin typeface="Arial" charset="0"/>
              </a:defRPr>
            </a:lvl4pPr>
            <a:lvl5pPr algn="l" rtl="0" eaLnBrk="0" fontAlgn="base" hangingPunct="0">
              <a:spcBef>
                <a:spcPct val="0"/>
              </a:spcBef>
              <a:spcAft>
                <a:spcPct val="0"/>
              </a:spcAft>
              <a:defRPr sz="4000" b="1">
                <a:solidFill>
                  <a:schemeClr val="tx1"/>
                </a:solidFill>
                <a:latin typeface="Arial" charset="0"/>
              </a:defRPr>
            </a:lvl5pPr>
            <a:lvl6pPr marL="458983" algn="l" rtl="0" eaLnBrk="1" fontAlgn="base" hangingPunct="1">
              <a:spcBef>
                <a:spcPct val="0"/>
              </a:spcBef>
              <a:spcAft>
                <a:spcPct val="0"/>
              </a:spcAft>
              <a:defRPr sz="4000" b="1">
                <a:solidFill>
                  <a:schemeClr val="tx1"/>
                </a:solidFill>
                <a:latin typeface="Arial" charset="0"/>
              </a:defRPr>
            </a:lvl6pPr>
            <a:lvl7pPr marL="917966" algn="l" rtl="0" eaLnBrk="1" fontAlgn="base" hangingPunct="1">
              <a:spcBef>
                <a:spcPct val="0"/>
              </a:spcBef>
              <a:spcAft>
                <a:spcPct val="0"/>
              </a:spcAft>
              <a:defRPr sz="4000" b="1">
                <a:solidFill>
                  <a:schemeClr val="tx1"/>
                </a:solidFill>
                <a:latin typeface="Arial" charset="0"/>
              </a:defRPr>
            </a:lvl7pPr>
            <a:lvl8pPr marL="1376949" algn="l" rtl="0" eaLnBrk="1" fontAlgn="base" hangingPunct="1">
              <a:spcBef>
                <a:spcPct val="0"/>
              </a:spcBef>
              <a:spcAft>
                <a:spcPct val="0"/>
              </a:spcAft>
              <a:defRPr sz="4000" b="1">
                <a:solidFill>
                  <a:schemeClr val="tx1"/>
                </a:solidFill>
                <a:latin typeface="Arial" charset="0"/>
              </a:defRPr>
            </a:lvl8pPr>
            <a:lvl9pPr marL="1835932" algn="l" rtl="0" eaLnBrk="1" fontAlgn="base" hangingPunct="1">
              <a:spcBef>
                <a:spcPct val="0"/>
              </a:spcBef>
              <a:spcAft>
                <a:spcPct val="0"/>
              </a:spcAft>
              <a:defRPr sz="4000" b="1">
                <a:solidFill>
                  <a:schemeClr val="tx1"/>
                </a:solidFill>
                <a:latin typeface="Arial" charset="0"/>
              </a:defRPr>
            </a:lvl9pPr>
          </a:lstStyle>
          <a:p>
            <a:pPr eaLnBrk="1" hangingPunct="1">
              <a:buFont typeface="Arial" panose="020B0604020202020204" pitchFamily="34" charset="0"/>
              <a:buNone/>
              <a:defRPr/>
            </a:pPr>
            <a:r>
              <a:rPr lang="zh-CN" altLang="en-US" sz="3600" kern="0" dirty="0">
                <a:latin typeface="微软雅黑" panose="020B0503020204020204" pitchFamily="34" charset="-122"/>
                <a:ea typeface="微软雅黑" panose="020B0503020204020204" pitchFamily="34" charset="-122"/>
              </a:rPr>
              <a:t>软件需求的确认</a:t>
            </a:r>
          </a:p>
        </p:txBody>
      </p:sp>
      <p:sp>
        <p:nvSpPr>
          <p:cNvPr id="8201" name="爆炸形 1 1">
            <a:extLst>
              <a:ext uri="{FF2B5EF4-FFF2-40B4-BE49-F238E27FC236}">
                <a16:creationId xmlns:a16="http://schemas.microsoft.com/office/drawing/2014/main" id="{DB5EF484-A143-4F52-802D-76F291D0FEB8}"/>
              </a:ext>
            </a:extLst>
          </p:cNvPr>
          <p:cNvSpPr>
            <a:spLocks noChangeArrowheads="1"/>
          </p:cNvSpPr>
          <p:nvPr/>
        </p:nvSpPr>
        <p:spPr bwMode="auto">
          <a:xfrm>
            <a:off x="3924300" y="4786313"/>
            <a:ext cx="2068513" cy="1503362"/>
          </a:xfrm>
          <a:prstGeom prst="irregularSeal1">
            <a:avLst/>
          </a:prstGeom>
          <a:solidFill>
            <a:srgbClr val="FFFF00"/>
          </a:solidFill>
          <a:ln w="952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8202" name="文本框 2">
            <a:extLst>
              <a:ext uri="{FF2B5EF4-FFF2-40B4-BE49-F238E27FC236}">
                <a16:creationId xmlns:a16="http://schemas.microsoft.com/office/drawing/2014/main" id="{BA48F3E1-070A-4975-ACDE-ADE1653F83AF}"/>
              </a:ext>
            </a:extLst>
          </p:cNvPr>
          <p:cNvSpPr txBox="1">
            <a:spLocks noChangeArrowheads="1"/>
          </p:cNvSpPr>
          <p:nvPr/>
        </p:nvSpPr>
        <p:spPr bwMode="auto">
          <a:xfrm>
            <a:off x="4356100" y="5300663"/>
            <a:ext cx="121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2000" b="1">
                <a:latin typeface="微软雅黑" panose="020B0503020204020204" pitchFamily="34" charset="-122"/>
                <a:ea typeface="微软雅黑" panose="020B0503020204020204" pitchFamily="34" charset="-122"/>
              </a:rPr>
              <a:t>怎么比？</a:t>
            </a:r>
          </a:p>
        </p:txBody>
      </p:sp>
      <p:pic>
        <p:nvPicPr>
          <p:cNvPr id="14" name="Picture 4">
            <a:extLst>
              <a:ext uri="{FF2B5EF4-FFF2-40B4-BE49-F238E27FC236}">
                <a16:creationId xmlns:a16="http://schemas.microsoft.com/office/drawing/2014/main" id="{A88D05C9-2DD7-4D6E-90FE-E8D2A3F38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3319463"/>
            <a:ext cx="20907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a:extLst>
              <a:ext uri="{FF2B5EF4-FFF2-40B4-BE49-F238E27FC236}">
                <a16:creationId xmlns:a16="http://schemas.microsoft.com/office/drawing/2014/main" id="{BF900EA6-B0E6-4415-A958-934F6E6FF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4395788"/>
            <a:ext cx="160655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8201" grpId="0" animBg="1"/>
      <p:bldP spid="820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11667C2C-D383-4454-9BB6-BEA6235D0D2C}"/>
              </a:ext>
            </a:extLst>
          </p:cNvPr>
          <p:cNvSpPr>
            <a:spLocks noGrp="1" noChangeArrowheads="1"/>
          </p:cNvSpPr>
          <p:nvPr>
            <p:ph idx="4294967295"/>
          </p:nvPr>
        </p:nvSpPr>
        <p:spPr>
          <a:xfrm>
            <a:off x="171450" y="1462088"/>
            <a:ext cx="8793163" cy="2592387"/>
          </a:xfrm>
        </p:spPr>
        <p:txBody>
          <a:bodyPr/>
          <a:lstStyle/>
          <a:p>
            <a:pPr algn="just">
              <a:buClr>
                <a:schemeClr val="accent1"/>
              </a:buClr>
              <a:buSzPct val="100000"/>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sym typeface="Times New Roman" panose="02020603050405020304" pitchFamily="18" charset="0"/>
              </a:rPr>
              <a:t> 软件需求的测试方法</a:t>
            </a:r>
            <a:endParaRPr lang="en-US" altLang="zh-CN" sz="2400" b="1" dirty="0">
              <a:latin typeface="微软雅黑" panose="020B0503020204020204" pitchFamily="34" charset="-122"/>
              <a:ea typeface="微软雅黑" panose="020B0503020204020204" pitchFamily="34" charset="-122"/>
              <a:sym typeface="Times New Roman" panose="02020603050405020304" pitchFamily="18" charset="0"/>
            </a:endParaRPr>
          </a:p>
          <a:p>
            <a:pPr algn="just">
              <a:buClr>
                <a:schemeClr val="accent1"/>
              </a:buClr>
              <a:buSzPct val="1000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 待测对象：软件需求文档</a:t>
            </a:r>
            <a:endParaRPr lang="en-US" altLang="zh-CN" sz="2400" dirty="0">
              <a:latin typeface="微软雅黑" panose="020B0503020204020204" pitchFamily="34" charset="-122"/>
              <a:ea typeface="微软雅黑" panose="020B0503020204020204" pitchFamily="34" charset="-122"/>
              <a:sym typeface="Times New Roman" panose="02020603050405020304" pitchFamily="18" charset="0"/>
            </a:endParaRPr>
          </a:p>
          <a:p>
            <a:pPr algn="just">
              <a:buClr>
                <a:schemeClr val="accent1"/>
              </a:buClr>
              <a:buSzPct val="1000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sym typeface="Times New Roman" panose="02020603050405020304" pitchFamily="18" charset="0"/>
              </a:rPr>
              <a:t> 测试数据来源：场景、更上层需求或是用户判断</a:t>
            </a:r>
            <a:endParaRPr lang="en-US" altLang="zh-CN" sz="2400" dirty="0">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51204" name="Text Box 12">
            <a:extLst>
              <a:ext uri="{FF2B5EF4-FFF2-40B4-BE49-F238E27FC236}">
                <a16:creationId xmlns:a16="http://schemas.microsoft.com/office/drawing/2014/main" id="{1055348F-6EAC-4AF6-8557-E24D134D5763}"/>
              </a:ext>
            </a:extLst>
          </p:cNvPr>
          <p:cNvSpPr>
            <a:spLocks noChangeArrowheads="1"/>
          </p:cNvSpPr>
          <p:nvPr/>
        </p:nvSpPr>
        <p:spPr bwMode="auto">
          <a:xfrm>
            <a:off x="7091363" y="3471863"/>
            <a:ext cx="1541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软件需求</a:t>
            </a:r>
            <a:endParaRPr lang="zh-CN" altLang="en-US" sz="2000" b="1">
              <a:latin typeface="微软雅黑" panose="020B0503020204020204" pitchFamily="34" charset="-122"/>
              <a:ea typeface="微软雅黑" panose="020B0503020204020204" pitchFamily="34" charset="-122"/>
            </a:endParaRPr>
          </a:p>
        </p:txBody>
      </p:sp>
      <p:pic>
        <p:nvPicPr>
          <p:cNvPr id="51205" name="Picture 4">
            <a:extLst>
              <a:ext uri="{FF2B5EF4-FFF2-40B4-BE49-F238E27FC236}">
                <a16:creationId xmlns:a16="http://schemas.microsoft.com/office/drawing/2014/main" id="{0D15D10C-5B3E-40F5-83FF-2ABB0C9B2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575" y="3962400"/>
            <a:ext cx="1989138" cy="1997075"/>
          </a:xfrm>
          <a:prstGeom prst="rect">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云形 8">
            <a:extLst>
              <a:ext uri="{FF2B5EF4-FFF2-40B4-BE49-F238E27FC236}">
                <a16:creationId xmlns:a16="http://schemas.microsoft.com/office/drawing/2014/main" id="{B79309E6-2294-42C4-BF8D-2261D95F45DC}"/>
              </a:ext>
            </a:extLst>
          </p:cNvPr>
          <p:cNvSpPr/>
          <p:nvPr/>
        </p:nvSpPr>
        <p:spPr bwMode="auto">
          <a:xfrm>
            <a:off x="490538" y="3662363"/>
            <a:ext cx="2281237" cy="1476375"/>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a:lstStyle/>
          <a:p>
            <a:pPr>
              <a:buFont typeface="Arial" panose="020B0604020202020204" pitchFamily="34" charset="0"/>
              <a:buNone/>
              <a:defRPr/>
            </a:pPr>
            <a:endParaRPr lang="zh-CN" altLang="en-US"/>
          </a:p>
        </p:txBody>
      </p:sp>
      <p:sp>
        <p:nvSpPr>
          <p:cNvPr id="51207" name="TextBox 11">
            <a:extLst>
              <a:ext uri="{FF2B5EF4-FFF2-40B4-BE49-F238E27FC236}">
                <a16:creationId xmlns:a16="http://schemas.microsoft.com/office/drawing/2014/main" id="{8F37865B-E786-4952-B4FB-BF4B8DDEA9BD}"/>
              </a:ext>
            </a:extLst>
          </p:cNvPr>
          <p:cNvSpPr txBox="1">
            <a:spLocks noChangeArrowheads="1"/>
          </p:cNvSpPr>
          <p:nvPr/>
        </p:nvSpPr>
        <p:spPr bwMode="auto">
          <a:xfrm>
            <a:off x="862013" y="3838575"/>
            <a:ext cx="17510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场景</a:t>
            </a:r>
            <a:endParaRPr lang="en-US" altLang="zh-CN" sz="2000" b="1">
              <a:latin typeface="微软雅黑" panose="020B0503020204020204" pitchFamily="34" charset="-122"/>
              <a:ea typeface="微软雅黑" panose="020B0503020204020204" pitchFamily="34" charset="-122"/>
            </a:endParaRPr>
          </a:p>
          <a:p>
            <a:pPr algn="just">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上层需求</a:t>
            </a:r>
            <a:endParaRPr lang="en-US" altLang="zh-CN" sz="2000" b="1">
              <a:latin typeface="微软雅黑" panose="020B0503020204020204" pitchFamily="34" charset="-122"/>
              <a:ea typeface="微软雅黑" panose="020B0503020204020204" pitchFamily="34" charset="-122"/>
            </a:endParaRPr>
          </a:p>
          <a:p>
            <a:pPr algn="just">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用户判断</a:t>
            </a:r>
          </a:p>
        </p:txBody>
      </p:sp>
      <p:sp>
        <p:nvSpPr>
          <p:cNvPr id="51208" name="箭头 355">
            <a:extLst>
              <a:ext uri="{FF2B5EF4-FFF2-40B4-BE49-F238E27FC236}">
                <a16:creationId xmlns:a16="http://schemas.microsoft.com/office/drawing/2014/main" id="{7E4D9C0A-0FC0-49DB-9051-711D7DB534F7}"/>
              </a:ext>
            </a:extLst>
          </p:cNvPr>
          <p:cNvSpPr>
            <a:spLocks noChangeShapeType="1"/>
          </p:cNvSpPr>
          <p:nvPr/>
        </p:nvSpPr>
        <p:spPr bwMode="auto">
          <a:xfrm flipH="1">
            <a:off x="3376613" y="4640263"/>
            <a:ext cx="0" cy="1243012"/>
          </a:xfrm>
          <a:prstGeom prst="line">
            <a:avLst/>
          </a:prstGeom>
          <a:noFill/>
          <a:ln w="41275">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09" name="文本框 13">
            <a:extLst>
              <a:ext uri="{FF2B5EF4-FFF2-40B4-BE49-F238E27FC236}">
                <a16:creationId xmlns:a16="http://schemas.microsoft.com/office/drawing/2014/main" id="{B0F51AEE-7B30-414B-AF81-D7CBB0E0A579}"/>
              </a:ext>
            </a:extLst>
          </p:cNvPr>
          <p:cNvSpPr txBox="1">
            <a:spLocks noChangeArrowheads="1"/>
          </p:cNvSpPr>
          <p:nvPr/>
        </p:nvSpPr>
        <p:spPr bwMode="auto">
          <a:xfrm>
            <a:off x="2403475" y="5883275"/>
            <a:ext cx="1741488" cy="4603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400" b="1">
                <a:latin typeface="微软雅黑" panose="020B0503020204020204" pitchFamily="34" charset="-122"/>
                <a:ea typeface="微软雅黑" panose="020B0503020204020204" pitchFamily="34" charset="-122"/>
              </a:rPr>
              <a:t>预期结果？</a:t>
            </a:r>
          </a:p>
        </p:txBody>
      </p:sp>
      <p:sp>
        <p:nvSpPr>
          <p:cNvPr id="51210" name="箭头 355">
            <a:extLst>
              <a:ext uri="{FF2B5EF4-FFF2-40B4-BE49-F238E27FC236}">
                <a16:creationId xmlns:a16="http://schemas.microsoft.com/office/drawing/2014/main" id="{E989445E-CFD4-4FB7-AB22-DF5523F1BBCD}"/>
              </a:ext>
            </a:extLst>
          </p:cNvPr>
          <p:cNvSpPr>
            <a:spLocks noChangeShapeType="1"/>
          </p:cNvSpPr>
          <p:nvPr/>
        </p:nvSpPr>
        <p:spPr bwMode="auto">
          <a:xfrm flipH="1">
            <a:off x="5664200" y="4748213"/>
            <a:ext cx="863600" cy="88265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1" name="箭头 355">
            <a:extLst>
              <a:ext uri="{FF2B5EF4-FFF2-40B4-BE49-F238E27FC236}">
                <a16:creationId xmlns:a16="http://schemas.microsoft.com/office/drawing/2014/main" id="{75B36BC0-974B-4050-8F85-049531629580}"/>
              </a:ext>
            </a:extLst>
          </p:cNvPr>
          <p:cNvSpPr>
            <a:spLocks noChangeShapeType="1"/>
          </p:cNvSpPr>
          <p:nvPr/>
        </p:nvSpPr>
        <p:spPr bwMode="auto">
          <a:xfrm>
            <a:off x="5319713" y="4365625"/>
            <a:ext cx="1071562"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2" name="八角星 1">
            <a:extLst>
              <a:ext uri="{FF2B5EF4-FFF2-40B4-BE49-F238E27FC236}">
                <a16:creationId xmlns:a16="http://schemas.microsoft.com/office/drawing/2014/main" id="{4014C7CE-1AB8-4ED6-8812-3CDC377376AC}"/>
              </a:ext>
            </a:extLst>
          </p:cNvPr>
          <p:cNvSpPr>
            <a:spLocks noChangeArrowheads="1"/>
          </p:cNvSpPr>
          <p:nvPr/>
        </p:nvSpPr>
        <p:spPr bwMode="auto">
          <a:xfrm>
            <a:off x="3979863" y="3938588"/>
            <a:ext cx="1412875" cy="1095375"/>
          </a:xfrm>
          <a:prstGeom prst="star8">
            <a:avLst>
              <a:gd name="adj" fmla="val 37500"/>
            </a:avLst>
          </a:prstGeom>
          <a:solidFill>
            <a:srgbClr val="FFC000"/>
          </a:solidFill>
          <a:ln w="9525" algn="ctr">
            <a:solidFill>
              <a:schemeClr val="tx1"/>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en-US"/>
          </a:p>
        </p:txBody>
      </p:sp>
      <p:sp>
        <p:nvSpPr>
          <p:cNvPr id="51213" name="TextBox 11">
            <a:extLst>
              <a:ext uri="{FF2B5EF4-FFF2-40B4-BE49-F238E27FC236}">
                <a16:creationId xmlns:a16="http://schemas.microsoft.com/office/drawing/2014/main" id="{2156FA6E-795B-4CB6-B436-6AD2CBB88122}"/>
              </a:ext>
            </a:extLst>
          </p:cNvPr>
          <p:cNvSpPr txBox="1">
            <a:spLocks noChangeArrowheads="1"/>
          </p:cNvSpPr>
          <p:nvPr/>
        </p:nvSpPr>
        <p:spPr bwMode="auto">
          <a:xfrm>
            <a:off x="4138613" y="4144963"/>
            <a:ext cx="1052512"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用例</a:t>
            </a:r>
            <a:endParaRPr lang="en-US" altLang="zh-CN" sz="2000" b="1">
              <a:latin typeface="微软雅黑" panose="020B0503020204020204" pitchFamily="34" charset="-122"/>
              <a:ea typeface="微软雅黑" panose="020B0503020204020204" pitchFamily="34" charset="-122"/>
            </a:endParaRPr>
          </a:p>
          <a:p>
            <a:pPr algn="just">
              <a:buFont typeface="Wingdings" panose="05000000000000000000" pitchFamily="2" charset="2"/>
              <a:buChar char="l"/>
            </a:pPr>
            <a:r>
              <a:rPr lang="zh-CN" altLang="en-US" sz="2000" b="1">
                <a:latin typeface="微软雅黑" panose="020B0503020204020204" pitchFamily="34" charset="-122"/>
                <a:ea typeface="微软雅黑" panose="020B0503020204020204" pitchFamily="34" charset="-122"/>
              </a:rPr>
              <a:t>数据</a:t>
            </a:r>
          </a:p>
        </p:txBody>
      </p:sp>
      <p:sp>
        <p:nvSpPr>
          <p:cNvPr id="51214" name="Text Box 12">
            <a:extLst>
              <a:ext uri="{FF2B5EF4-FFF2-40B4-BE49-F238E27FC236}">
                <a16:creationId xmlns:a16="http://schemas.microsoft.com/office/drawing/2014/main" id="{644F262D-6DF5-42A7-8F17-65910600F0D9}"/>
              </a:ext>
            </a:extLst>
          </p:cNvPr>
          <p:cNvSpPr>
            <a:spLocks noChangeArrowheads="1"/>
          </p:cNvSpPr>
          <p:nvPr/>
        </p:nvSpPr>
        <p:spPr bwMode="auto">
          <a:xfrm>
            <a:off x="647700" y="3284538"/>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测试依据</a:t>
            </a:r>
            <a:endParaRPr lang="zh-CN" altLang="en-US" sz="2000" b="1">
              <a:latin typeface="微软雅黑" panose="020B0503020204020204" pitchFamily="34" charset="-122"/>
              <a:ea typeface="微软雅黑" panose="020B0503020204020204" pitchFamily="34" charset="-122"/>
            </a:endParaRPr>
          </a:p>
        </p:txBody>
      </p:sp>
      <p:sp>
        <p:nvSpPr>
          <p:cNvPr id="51215" name="Text Box 12">
            <a:extLst>
              <a:ext uri="{FF2B5EF4-FFF2-40B4-BE49-F238E27FC236}">
                <a16:creationId xmlns:a16="http://schemas.microsoft.com/office/drawing/2014/main" id="{7A9EDAF7-0729-4E48-A71D-9F215472772B}"/>
              </a:ext>
            </a:extLst>
          </p:cNvPr>
          <p:cNvSpPr>
            <a:spLocks noChangeArrowheads="1"/>
          </p:cNvSpPr>
          <p:nvPr/>
        </p:nvSpPr>
        <p:spPr bwMode="auto">
          <a:xfrm>
            <a:off x="3851275" y="3554413"/>
            <a:ext cx="1541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000000"/>
                </a:solidFill>
                <a:latin typeface="微软雅黑" panose="020B0503020204020204" pitchFamily="34" charset="-122"/>
                <a:ea typeface="微软雅黑" panose="020B0503020204020204" pitchFamily="34" charset="-122"/>
                <a:sym typeface="Arial" panose="020B0604020202020204" pitchFamily="34" charset="0"/>
              </a:rPr>
              <a:t>测试数据</a:t>
            </a:r>
            <a:endParaRPr lang="zh-CN" altLang="en-US" sz="2000" b="1">
              <a:latin typeface="微软雅黑" panose="020B0503020204020204" pitchFamily="34" charset="-122"/>
              <a:ea typeface="微软雅黑" panose="020B0503020204020204" pitchFamily="34" charset="-122"/>
            </a:endParaRPr>
          </a:p>
        </p:txBody>
      </p:sp>
      <p:sp>
        <p:nvSpPr>
          <p:cNvPr id="51216" name="文本框 21">
            <a:extLst>
              <a:ext uri="{FF2B5EF4-FFF2-40B4-BE49-F238E27FC236}">
                <a16:creationId xmlns:a16="http://schemas.microsoft.com/office/drawing/2014/main" id="{680AAF4F-2D08-483E-B587-63166C1B3B3E}"/>
              </a:ext>
            </a:extLst>
          </p:cNvPr>
          <p:cNvSpPr txBox="1">
            <a:spLocks noChangeArrowheads="1"/>
          </p:cNvSpPr>
          <p:nvPr/>
        </p:nvSpPr>
        <p:spPr bwMode="auto">
          <a:xfrm>
            <a:off x="4657725" y="5862638"/>
            <a:ext cx="1741488"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400" b="1" dirty="0">
                <a:latin typeface="微软雅黑" panose="020B0503020204020204" pitchFamily="34" charset="-122"/>
                <a:ea typeface="微软雅黑" panose="020B0503020204020204" pitchFamily="34" charset="-122"/>
              </a:rPr>
              <a:t>测试结果？</a:t>
            </a:r>
          </a:p>
        </p:txBody>
      </p:sp>
      <p:sp>
        <p:nvSpPr>
          <p:cNvPr id="51217" name="箭头 355">
            <a:extLst>
              <a:ext uri="{FF2B5EF4-FFF2-40B4-BE49-F238E27FC236}">
                <a16:creationId xmlns:a16="http://schemas.microsoft.com/office/drawing/2014/main" id="{858A729E-9349-44E5-B36E-9A4A32C2E93D}"/>
              </a:ext>
            </a:extLst>
          </p:cNvPr>
          <p:cNvSpPr>
            <a:spLocks noChangeShapeType="1"/>
          </p:cNvSpPr>
          <p:nvPr/>
        </p:nvSpPr>
        <p:spPr bwMode="auto">
          <a:xfrm>
            <a:off x="2913063" y="4348163"/>
            <a:ext cx="1069975"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矩形 17">
            <a:extLst>
              <a:ext uri="{FF2B5EF4-FFF2-40B4-BE49-F238E27FC236}">
                <a16:creationId xmlns:a16="http://schemas.microsoft.com/office/drawing/2014/main" id="{D174D087-A62B-4ADA-8D95-A4509851C56C}"/>
              </a:ext>
            </a:extLst>
          </p:cNvPr>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软件需求的测试</a:t>
            </a:r>
            <a:endParaRPr lang="en-US" altLang="zh-CN" sz="2400" b="1" dirty="0">
              <a:latin typeface="微软雅黑" pitchFamily="34" charset="-122"/>
              <a:ea typeface="微软雅黑" pitchFamily="34" charset="-122"/>
            </a:endParaRPr>
          </a:p>
        </p:txBody>
      </p:sp>
      <p:sp>
        <p:nvSpPr>
          <p:cNvPr id="19" name="矩形 18">
            <a:extLst>
              <a:ext uri="{FF2B5EF4-FFF2-40B4-BE49-F238E27FC236}">
                <a16:creationId xmlns:a16="http://schemas.microsoft.com/office/drawing/2014/main" id="{A4413782-6B3C-4E89-B58A-C964522C6AD8}"/>
              </a:ext>
            </a:extLst>
          </p:cNvPr>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19806" y="1733763"/>
            <a:ext cx="2475187" cy="1077218"/>
          </a:xfrm>
          <a:prstGeom prst="rect">
            <a:avLst/>
          </a:prstGeom>
        </p:spPr>
        <p:txBody>
          <a:bodyPr wrap="square">
            <a:spAutoFit/>
          </a:bodyPr>
          <a:lstStyle/>
          <a:p>
            <a:pPr algn="ctr">
              <a:buClr>
                <a:schemeClr val="accent1"/>
              </a:buClr>
              <a:buSzPct val="100000"/>
            </a:pPr>
            <a:r>
              <a:rPr lang="zh-CN" altLang="en-US" sz="3200" b="1" dirty="0">
                <a:latin typeface="微软雅黑" pitchFamily="34" charset="-122"/>
                <a:ea typeface="微软雅黑" pitchFamily="34" charset="-122"/>
                <a:sym typeface="Times New Roman" pitchFamily="18" charset="0"/>
              </a:rPr>
              <a:t>软件需求的测试方法</a:t>
            </a:r>
            <a:endParaRPr lang="en-US" altLang="zh-CN" sz="2800" b="1" dirty="0">
              <a:latin typeface="微软雅黑" pitchFamily="34" charset="-122"/>
              <a:ea typeface="微软雅黑" pitchFamily="34" charset="-122"/>
              <a:sym typeface="Times New Roman" pitchFamily="18" charset="0"/>
            </a:endParaRPr>
          </a:p>
        </p:txBody>
      </p:sp>
      <p:sp>
        <p:nvSpPr>
          <p:cNvPr id="9" name="矩形 8"/>
          <p:cNvSpPr/>
          <p:nvPr/>
        </p:nvSpPr>
        <p:spPr>
          <a:xfrm>
            <a:off x="3515710" y="1778950"/>
            <a:ext cx="4572000" cy="919867"/>
          </a:xfrm>
          <a:prstGeom prst="rect">
            <a:avLst/>
          </a:prstGeom>
        </p:spPr>
        <p:txBody>
          <a:bodyPr>
            <a:spAutoFit/>
          </a:bodyPr>
          <a:lstStyle/>
          <a:p>
            <a:pPr marL="342900" indent="-342900" algn="just">
              <a:lnSpc>
                <a:spcPct val="120000"/>
              </a:lnSpc>
              <a:buSzPct val="100000"/>
              <a:buFont typeface="Arial" pitchFamily="34" charset="0"/>
              <a:buChar char="•"/>
            </a:pPr>
            <a:r>
              <a:rPr lang="zh-CN" altLang="en-US" sz="2400" dirty="0">
                <a:latin typeface="黑体" pitchFamily="49" charset="-122"/>
                <a:ea typeface="黑体" pitchFamily="49" charset="-122"/>
                <a:sym typeface="Times New Roman" pitchFamily="18" charset="0"/>
              </a:rPr>
              <a:t>待测对象：软件需求文档</a:t>
            </a:r>
            <a:endParaRPr lang="en-US" altLang="zh-CN" sz="2400" dirty="0">
              <a:latin typeface="黑体" pitchFamily="49" charset="-122"/>
              <a:ea typeface="黑体" pitchFamily="49" charset="-122"/>
              <a:sym typeface="Times New Roman" pitchFamily="18" charset="0"/>
            </a:endParaRPr>
          </a:p>
          <a:p>
            <a:pPr marL="342900" indent="-342900" algn="just">
              <a:lnSpc>
                <a:spcPct val="120000"/>
              </a:lnSpc>
              <a:buSzPct val="100000"/>
              <a:buFont typeface="Arial" pitchFamily="34" charset="0"/>
              <a:buChar char="•"/>
            </a:pPr>
            <a:r>
              <a:rPr lang="zh-CN" altLang="en-US" sz="2400" dirty="0">
                <a:latin typeface="黑体" pitchFamily="49" charset="-122"/>
                <a:ea typeface="黑体" pitchFamily="49" charset="-122"/>
                <a:sym typeface="Times New Roman" pitchFamily="18" charset="0"/>
              </a:rPr>
              <a:t>难点：测试的依据</a:t>
            </a:r>
            <a:endParaRPr lang="en-US" altLang="zh-CN" sz="2400" dirty="0">
              <a:latin typeface="黑体" pitchFamily="49" charset="-122"/>
              <a:ea typeface="黑体" pitchFamily="49" charset="-122"/>
              <a:sym typeface="Times New Roman" pitchFamily="18" charset="0"/>
            </a:endParaRPr>
          </a:p>
        </p:txBody>
      </p:sp>
      <p:sp>
        <p:nvSpPr>
          <p:cNvPr id="10" name="Text Box 12"/>
          <p:cNvSpPr>
            <a:spLocks noChangeArrowheads="1"/>
          </p:cNvSpPr>
          <p:nvPr/>
        </p:nvSpPr>
        <p:spPr bwMode="auto">
          <a:xfrm>
            <a:off x="6695143" y="3301821"/>
            <a:ext cx="1539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0000"/>
                </a:solidFill>
                <a:latin typeface="黑体" pitchFamily="49" charset="-122"/>
                <a:ea typeface="黑体" pitchFamily="49" charset="-122"/>
                <a:sym typeface="Arial" pitchFamily="34" charset="0"/>
              </a:rPr>
              <a:t>软件需求</a:t>
            </a:r>
            <a:endParaRPr lang="zh-CN" altLang="en-US" sz="2400" b="1" dirty="0">
              <a:solidFill>
                <a:srgbClr val="000000"/>
              </a:solidFill>
              <a:latin typeface="黑体" pitchFamily="49" charset="-122"/>
              <a:ea typeface="黑体" pitchFamily="49" charset="-122"/>
            </a:endParaRPr>
          </a:p>
        </p:txBody>
      </p:sp>
      <p:pic>
        <p:nvPicPr>
          <p:cNvPr id="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768" y="3792358"/>
            <a:ext cx="1989138" cy="1997075"/>
          </a:xfrm>
          <a:prstGeom prst="rect">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2" name="云形 11"/>
          <p:cNvSpPr/>
          <p:nvPr/>
        </p:nvSpPr>
        <p:spPr bwMode="auto">
          <a:xfrm>
            <a:off x="826156" y="3797121"/>
            <a:ext cx="1689100" cy="1031875"/>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a:lstStyle/>
          <a:p>
            <a:pPr>
              <a:buFont typeface="Arial" panose="020B0604020202020204" pitchFamily="34" charset="0"/>
              <a:buNone/>
              <a:defRPr/>
            </a:pPr>
            <a:endParaRPr lang="zh-CN" altLang="en-US"/>
          </a:p>
        </p:txBody>
      </p:sp>
      <p:sp>
        <p:nvSpPr>
          <p:cNvPr id="13" name="TextBox 11"/>
          <p:cNvSpPr txBox="1">
            <a:spLocks noChangeArrowheads="1"/>
          </p:cNvSpPr>
          <p:nvPr/>
        </p:nvSpPr>
        <p:spPr bwMode="auto">
          <a:xfrm>
            <a:off x="1450043" y="4097158"/>
            <a:ext cx="528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buFont typeface="Arial" pitchFamily="34" charset="0"/>
              <a:buNone/>
            </a:pPr>
            <a:r>
              <a:rPr lang="zh-CN" altLang="en-US" sz="2800" b="1">
                <a:latin typeface="微软雅黑" pitchFamily="34" charset="-122"/>
                <a:ea typeface="微软雅黑" pitchFamily="34" charset="-122"/>
              </a:rPr>
              <a:t>？</a:t>
            </a:r>
          </a:p>
        </p:txBody>
      </p:sp>
      <p:sp>
        <p:nvSpPr>
          <p:cNvPr id="14" name="箭头 355"/>
          <p:cNvSpPr>
            <a:spLocks noChangeShapeType="1"/>
          </p:cNvSpPr>
          <p:nvPr/>
        </p:nvSpPr>
        <p:spPr bwMode="auto">
          <a:xfrm flipH="1">
            <a:off x="2978806" y="4470221"/>
            <a:ext cx="0" cy="1243012"/>
          </a:xfrm>
          <a:prstGeom prst="line">
            <a:avLst/>
          </a:prstGeom>
          <a:noFill/>
          <a:ln w="41275">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文本框 13"/>
          <p:cNvSpPr txBox="1">
            <a:spLocks noChangeArrowheads="1"/>
          </p:cNvSpPr>
          <p:nvPr/>
        </p:nvSpPr>
        <p:spPr bwMode="auto">
          <a:xfrm>
            <a:off x="2231093" y="5844996"/>
            <a:ext cx="1741488" cy="4603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a:buFont typeface="Arial" pitchFamily="34" charset="0"/>
              <a:buNone/>
              <a:defRPr sz="2400" b="1">
                <a:solidFill>
                  <a:schemeClr val="bg1"/>
                </a:solidFill>
                <a:latin typeface="微软雅黑" pitchFamily="34" charset="-122"/>
                <a:ea typeface="微软雅黑"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r>
              <a:rPr lang="zh-CN" altLang="en-US" dirty="0"/>
              <a:t>预期结果？</a:t>
            </a:r>
          </a:p>
        </p:txBody>
      </p:sp>
      <p:sp>
        <p:nvSpPr>
          <p:cNvPr id="16" name="箭头 355"/>
          <p:cNvSpPr>
            <a:spLocks noChangeShapeType="1"/>
          </p:cNvSpPr>
          <p:nvPr/>
        </p:nvSpPr>
        <p:spPr bwMode="auto">
          <a:xfrm flipH="1">
            <a:off x="5355293" y="4828996"/>
            <a:ext cx="863600" cy="884237"/>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箭头 355"/>
          <p:cNvSpPr>
            <a:spLocks noChangeShapeType="1"/>
          </p:cNvSpPr>
          <p:nvPr/>
        </p:nvSpPr>
        <p:spPr bwMode="auto">
          <a:xfrm>
            <a:off x="4923493" y="4195583"/>
            <a:ext cx="1069975"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八角星 17"/>
          <p:cNvSpPr>
            <a:spLocks noChangeArrowheads="1"/>
          </p:cNvSpPr>
          <p:nvPr/>
        </p:nvSpPr>
        <p:spPr bwMode="auto">
          <a:xfrm>
            <a:off x="3747156" y="3768546"/>
            <a:ext cx="1011237" cy="806450"/>
          </a:xfrm>
          <a:prstGeom prst="star8">
            <a:avLst>
              <a:gd name="adj" fmla="val 37500"/>
            </a:avLst>
          </a:prstGeom>
          <a:solidFill>
            <a:srgbClr val="FFC000"/>
          </a:solidFill>
          <a:ln w="9525" algn="ctr">
            <a:solidFill>
              <a:schemeClr val="tx1"/>
            </a:solidFill>
            <a:round/>
            <a:headEnd/>
            <a:tailEnd/>
          </a:ln>
        </p:spPr>
        <p:txBody>
          <a:bodyPr/>
          <a:lstStyle/>
          <a:p>
            <a:pPr>
              <a:buFont typeface="Arial" pitchFamily="34" charset="0"/>
              <a:buNone/>
            </a:pPr>
            <a:endParaRPr lang="zh-CN" altLang="en-US"/>
          </a:p>
        </p:txBody>
      </p:sp>
      <p:sp>
        <p:nvSpPr>
          <p:cNvPr id="19" name="TextBox 11"/>
          <p:cNvSpPr txBox="1">
            <a:spLocks noChangeArrowheads="1"/>
          </p:cNvSpPr>
          <p:nvPr/>
        </p:nvSpPr>
        <p:spPr bwMode="auto">
          <a:xfrm>
            <a:off x="3996393" y="3906658"/>
            <a:ext cx="528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buFont typeface="Arial" pitchFamily="34" charset="0"/>
              <a:buNone/>
            </a:pPr>
            <a:r>
              <a:rPr lang="zh-CN" altLang="en-US" sz="2800" b="1">
                <a:latin typeface="微软雅黑" pitchFamily="34" charset="-122"/>
                <a:ea typeface="微软雅黑" pitchFamily="34" charset="-122"/>
              </a:rPr>
              <a:t>？</a:t>
            </a:r>
          </a:p>
        </p:txBody>
      </p:sp>
      <p:sp>
        <p:nvSpPr>
          <p:cNvPr id="20" name="Text Box 12"/>
          <p:cNvSpPr>
            <a:spLocks noChangeArrowheads="1"/>
          </p:cNvSpPr>
          <p:nvPr/>
        </p:nvSpPr>
        <p:spPr bwMode="auto">
          <a:xfrm>
            <a:off x="819806" y="3271013"/>
            <a:ext cx="1539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2400" b="1" dirty="0">
                <a:solidFill>
                  <a:srgbClr val="000000"/>
                </a:solidFill>
                <a:latin typeface="黑体" pitchFamily="49" charset="-122"/>
                <a:ea typeface="黑体" pitchFamily="49" charset="-122"/>
                <a:sym typeface="Arial" pitchFamily="34" charset="0"/>
              </a:rPr>
              <a:t>测试依据</a:t>
            </a:r>
            <a:endParaRPr lang="zh-CN" altLang="en-US" sz="2400" b="1" dirty="0">
              <a:latin typeface="黑体" pitchFamily="49" charset="-122"/>
              <a:ea typeface="黑体" pitchFamily="49" charset="-122"/>
            </a:endParaRPr>
          </a:p>
        </p:txBody>
      </p:sp>
      <p:sp>
        <p:nvSpPr>
          <p:cNvPr id="21" name="Text Box 12"/>
          <p:cNvSpPr>
            <a:spLocks noChangeArrowheads="1"/>
          </p:cNvSpPr>
          <p:nvPr/>
        </p:nvSpPr>
        <p:spPr bwMode="auto">
          <a:xfrm>
            <a:off x="3455056" y="3384371"/>
            <a:ext cx="1539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b="1" dirty="0">
                <a:solidFill>
                  <a:srgbClr val="000000"/>
                </a:solidFill>
                <a:latin typeface="黑体" pitchFamily="49" charset="-122"/>
                <a:ea typeface="黑体" pitchFamily="49" charset="-122"/>
                <a:sym typeface="Arial" pitchFamily="34" charset="0"/>
              </a:rPr>
              <a:t>测试数据</a:t>
            </a:r>
            <a:endParaRPr lang="zh-CN" altLang="en-US" sz="2400" b="1" dirty="0">
              <a:solidFill>
                <a:srgbClr val="000000"/>
              </a:solidFill>
              <a:latin typeface="黑体" pitchFamily="49" charset="-122"/>
              <a:ea typeface="黑体" pitchFamily="49" charset="-122"/>
            </a:endParaRPr>
          </a:p>
        </p:txBody>
      </p:sp>
      <p:sp>
        <p:nvSpPr>
          <p:cNvPr id="22" name="文本框 21"/>
          <p:cNvSpPr txBox="1">
            <a:spLocks noChangeArrowheads="1"/>
          </p:cNvSpPr>
          <p:nvPr/>
        </p:nvSpPr>
        <p:spPr bwMode="auto">
          <a:xfrm>
            <a:off x="4275793" y="5840233"/>
            <a:ext cx="1741488" cy="461963"/>
          </a:xfrm>
          <a:prstGeom prst="rect">
            <a:avLst/>
          </a:prstGeom>
          <a:solidFill>
            <a:schemeClr val="accent2"/>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Arial" pitchFamily="34" charset="0"/>
              <a:buNone/>
            </a:pPr>
            <a:r>
              <a:rPr lang="zh-CN" altLang="en-US" sz="2400" b="1" dirty="0">
                <a:solidFill>
                  <a:schemeClr val="bg1"/>
                </a:solidFill>
                <a:latin typeface="微软雅黑" pitchFamily="34" charset="-122"/>
                <a:ea typeface="微软雅黑" pitchFamily="34" charset="-122"/>
              </a:rPr>
              <a:t>运行结果？</a:t>
            </a:r>
          </a:p>
        </p:txBody>
      </p:sp>
      <p:sp>
        <p:nvSpPr>
          <p:cNvPr id="23" name="箭头 355"/>
          <p:cNvSpPr>
            <a:spLocks noChangeShapeType="1"/>
          </p:cNvSpPr>
          <p:nvPr/>
        </p:nvSpPr>
        <p:spPr bwMode="auto">
          <a:xfrm>
            <a:off x="2515256" y="4178121"/>
            <a:ext cx="1071562"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41953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animBg="1"/>
      <p:bldP spid="16" grpId="0" animBg="1"/>
      <p:bldP spid="17" grpId="0" animBg="1"/>
      <p:bldP spid="18" grpId="0" animBg="1"/>
      <p:bldP spid="19" grpId="0"/>
      <p:bldP spid="20" grpId="0"/>
      <p:bldP spid="21" grpId="0"/>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19806" y="1733763"/>
            <a:ext cx="2475187" cy="1077218"/>
          </a:xfrm>
          <a:prstGeom prst="rect">
            <a:avLst/>
          </a:prstGeom>
        </p:spPr>
        <p:txBody>
          <a:bodyPr wrap="square">
            <a:spAutoFit/>
          </a:bodyPr>
          <a:lstStyle/>
          <a:p>
            <a:pPr algn="ctr">
              <a:buClr>
                <a:schemeClr val="accent1"/>
              </a:buClr>
              <a:buSzPct val="100000"/>
            </a:pPr>
            <a:r>
              <a:rPr lang="zh-CN" altLang="en-US" sz="3200" b="1" dirty="0">
                <a:latin typeface="微软雅黑" pitchFamily="34" charset="-122"/>
                <a:ea typeface="微软雅黑" pitchFamily="34" charset="-122"/>
                <a:sym typeface="Times New Roman" pitchFamily="18" charset="0"/>
              </a:rPr>
              <a:t>软件需求的测试方法</a:t>
            </a:r>
            <a:endParaRPr lang="en-US" altLang="zh-CN" sz="2800" b="1" dirty="0">
              <a:latin typeface="微软雅黑" pitchFamily="34" charset="-122"/>
              <a:ea typeface="微软雅黑" pitchFamily="34" charset="-122"/>
              <a:sym typeface="Times New Roman" pitchFamily="18" charset="0"/>
            </a:endParaRPr>
          </a:p>
        </p:txBody>
      </p:sp>
      <p:sp>
        <p:nvSpPr>
          <p:cNvPr id="9" name="矩形 8"/>
          <p:cNvSpPr/>
          <p:nvPr/>
        </p:nvSpPr>
        <p:spPr>
          <a:xfrm>
            <a:off x="3448050" y="1640238"/>
            <a:ext cx="5256212" cy="1238801"/>
          </a:xfrm>
          <a:prstGeom prst="rect">
            <a:avLst/>
          </a:prstGeom>
        </p:spPr>
        <p:txBody>
          <a:bodyPr wrap="square">
            <a:spAutoFit/>
          </a:bodyPr>
          <a:lstStyle/>
          <a:p>
            <a:pPr marL="342900" indent="-342900" algn="just">
              <a:spcAft>
                <a:spcPts val="300"/>
              </a:spcAft>
              <a:buSzPct val="100000"/>
              <a:buFont typeface="Arial" pitchFamily="34" charset="0"/>
              <a:buChar char="•"/>
            </a:pPr>
            <a:r>
              <a:rPr lang="zh-CN" altLang="en-US" sz="2400" b="1" dirty="0">
                <a:latin typeface="黑体" pitchFamily="49" charset="-122"/>
                <a:ea typeface="黑体" pitchFamily="49" charset="-122"/>
                <a:sym typeface="Times New Roman" pitchFamily="18" charset="0"/>
              </a:rPr>
              <a:t>待测对象</a:t>
            </a:r>
            <a:r>
              <a:rPr lang="zh-CN" altLang="en-US" sz="2400" dirty="0">
                <a:latin typeface="黑体" pitchFamily="49" charset="-122"/>
                <a:ea typeface="黑体" pitchFamily="49" charset="-122"/>
                <a:sym typeface="Times New Roman" pitchFamily="18" charset="0"/>
              </a:rPr>
              <a:t>：软件需求文档</a:t>
            </a:r>
          </a:p>
          <a:p>
            <a:pPr marL="342900" indent="-342900" algn="just">
              <a:spcAft>
                <a:spcPts val="300"/>
              </a:spcAft>
              <a:buSzPct val="100000"/>
              <a:buFont typeface="Arial" pitchFamily="34" charset="0"/>
              <a:buChar char="•"/>
            </a:pPr>
            <a:r>
              <a:rPr lang="zh-CN" altLang="en-US" sz="2400" b="1" dirty="0">
                <a:latin typeface="黑体" pitchFamily="49" charset="-122"/>
                <a:ea typeface="黑体" pitchFamily="49" charset="-122"/>
                <a:sym typeface="Times New Roman" pitchFamily="18" charset="0"/>
              </a:rPr>
              <a:t>测试数据来源</a:t>
            </a:r>
            <a:r>
              <a:rPr lang="zh-CN" altLang="en-US" sz="2400" dirty="0">
                <a:latin typeface="黑体" pitchFamily="49" charset="-122"/>
                <a:ea typeface="黑体" pitchFamily="49" charset="-122"/>
                <a:sym typeface="Times New Roman" pitchFamily="18" charset="0"/>
              </a:rPr>
              <a:t>：场景、更上层需求或是用户判断</a:t>
            </a:r>
          </a:p>
        </p:txBody>
      </p:sp>
      <p:sp>
        <p:nvSpPr>
          <p:cNvPr id="24" name="Text Box 12"/>
          <p:cNvSpPr>
            <a:spLocks noChangeArrowheads="1"/>
          </p:cNvSpPr>
          <p:nvPr/>
        </p:nvSpPr>
        <p:spPr bwMode="auto">
          <a:xfrm>
            <a:off x="7091363" y="3471863"/>
            <a:ext cx="1541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2000" b="1">
                <a:solidFill>
                  <a:srgbClr val="000000"/>
                </a:solidFill>
                <a:latin typeface="微软雅黑" pitchFamily="34" charset="-122"/>
                <a:ea typeface="微软雅黑" pitchFamily="34" charset="-122"/>
                <a:sym typeface="Arial" pitchFamily="34" charset="0"/>
              </a:rPr>
              <a:t>软件需求</a:t>
            </a:r>
            <a:endParaRPr lang="zh-CN" altLang="en-US" sz="2000" b="1">
              <a:latin typeface="微软雅黑" pitchFamily="34" charset="-122"/>
              <a:ea typeface="微软雅黑" pitchFamily="34" charset="-122"/>
            </a:endParaRPr>
          </a:p>
        </p:txBody>
      </p:sp>
      <p:pic>
        <p:nvPicPr>
          <p:cNvPr id="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575" y="3962400"/>
            <a:ext cx="1989138" cy="1997075"/>
          </a:xfrm>
          <a:prstGeom prst="rect">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26" name="云形 25"/>
          <p:cNvSpPr/>
          <p:nvPr/>
        </p:nvSpPr>
        <p:spPr bwMode="auto">
          <a:xfrm>
            <a:off x="490538" y="3662363"/>
            <a:ext cx="2281237" cy="1476375"/>
          </a:xfrm>
          <a:prstGeom prst="cloud">
            <a:avLst/>
          </a:prstGeom>
          <a:solidFill>
            <a:srgbClr val="FFC000"/>
          </a:solidFill>
          <a:ln w="9525" cap="flat" cmpd="sng" algn="ctr">
            <a:solidFill>
              <a:schemeClr val="tx1"/>
            </a:solidFill>
            <a:prstDash val="solid"/>
            <a:round/>
            <a:headEnd type="none" w="med" len="med"/>
            <a:tailEnd type="none" w="med" len="med"/>
          </a:ln>
          <a:effectLst/>
          <a:extLst/>
        </p:spPr>
        <p:txBody>
          <a:bodyPr/>
          <a:lstStyle/>
          <a:p>
            <a:pPr>
              <a:buFont typeface="Arial" panose="020B0604020202020204" pitchFamily="34" charset="0"/>
              <a:buNone/>
              <a:defRPr/>
            </a:pPr>
            <a:endParaRPr lang="zh-CN" altLang="en-US"/>
          </a:p>
        </p:txBody>
      </p:sp>
      <p:sp>
        <p:nvSpPr>
          <p:cNvPr id="27" name="TextBox 11"/>
          <p:cNvSpPr txBox="1">
            <a:spLocks noChangeArrowheads="1"/>
          </p:cNvSpPr>
          <p:nvPr/>
        </p:nvSpPr>
        <p:spPr bwMode="auto">
          <a:xfrm>
            <a:off x="862013" y="3838575"/>
            <a:ext cx="17510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buFont typeface="Wingdings" pitchFamily="2" charset="2"/>
              <a:buChar char="l"/>
            </a:pPr>
            <a:r>
              <a:rPr lang="zh-CN" altLang="en-US" sz="2000" b="1" dirty="0">
                <a:latin typeface="微软雅黑" pitchFamily="34" charset="-122"/>
                <a:ea typeface="微软雅黑" pitchFamily="34" charset="-122"/>
              </a:rPr>
              <a:t>场景</a:t>
            </a:r>
            <a:endParaRPr lang="en-US" altLang="zh-CN" sz="2000" b="1" dirty="0">
              <a:latin typeface="微软雅黑" pitchFamily="34" charset="-122"/>
              <a:ea typeface="微软雅黑" pitchFamily="34" charset="-122"/>
            </a:endParaRPr>
          </a:p>
          <a:p>
            <a:pPr algn="just">
              <a:buFont typeface="Wingdings" pitchFamily="2" charset="2"/>
              <a:buChar char="l"/>
            </a:pPr>
            <a:r>
              <a:rPr lang="zh-CN" altLang="en-US" sz="2000" b="1" dirty="0">
                <a:latin typeface="微软雅黑" pitchFamily="34" charset="-122"/>
                <a:ea typeface="微软雅黑" pitchFamily="34" charset="-122"/>
              </a:rPr>
              <a:t>上层需求</a:t>
            </a:r>
            <a:endParaRPr lang="en-US" altLang="zh-CN" sz="2000" b="1" dirty="0">
              <a:latin typeface="微软雅黑" pitchFamily="34" charset="-122"/>
              <a:ea typeface="微软雅黑" pitchFamily="34" charset="-122"/>
            </a:endParaRPr>
          </a:p>
          <a:p>
            <a:pPr algn="just">
              <a:buFont typeface="Wingdings" pitchFamily="2" charset="2"/>
              <a:buChar char="l"/>
            </a:pPr>
            <a:r>
              <a:rPr lang="zh-CN" altLang="en-US" sz="2000" b="1" dirty="0">
                <a:latin typeface="微软雅黑" pitchFamily="34" charset="-122"/>
                <a:ea typeface="微软雅黑" pitchFamily="34" charset="-122"/>
              </a:rPr>
              <a:t>用户判断</a:t>
            </a:r>
          </a:p>
        </p:txBody>
      </p:sp>
      <p:sp>
        <p:nvSpPr>
          <p:cNvPr id="28" name="箭头 355"/>
          <p:cNvSpPr>
            <a:spLocks noChangeShapeType="1"/>
          </p:cNvSpPr>
          <p:nvPr/>
        </p:nvSpPr>
        <p:spPr bwMode="auto">
          <a:xfrm flipH="1">
            <a:off x="3376613" y="4640263"/>
            <a:ext cx="0" cy="1243012"/>
          </a:xfrm>
          <a:prstGeom prst="line">
            <a:avLst/>
          </a:prstGeom>
          <a:noFill/>
          <a:ln w="41275">
            <a:solidFill>
              <a:schemeClr val="tx1"/>
            </a:solidFill>
            <a:bevel/>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文本框 13"/>
          <p:cNvSpPr txBox="1">
            <a:spLocks noChangeArrowheads="1"/>
          </p:cNvSpPr>
          <p:nvPr/>
        </p:nvSpPr>
        <p:spPr bwMode="auto">
          <a:xfrm>
            <a:off x="2403475" y="5883275"/>
            <a:ext cx="1741488" cy="460375"/>
          </a:xfrm>
          <a:prstGeom prst="rect">
            <a:avLst/>
          </a:prstGeom>
          <a:solidFill>
            <a:schemeClr val="accent2"/>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Arial" pitchFamily="34" charset="0"/>
              <a:buNone/>
            </a:pPr>
            <a:r>
              <a:rPr lang="zh-CN" altLang="en-US" sz="2400" b="1" dirty="0">
                <a:solidFill>
                  <a:schemeClr val="bg1"/>
                </a:solidFill>
                <a:latin typeface="微软雅黑" pitchFamily="34" charset="-122"/>
                <a:ea typeface="微软雅黑" pitchFamily="34" charset="-122"/>
              </a:rPr>
              <a:t>预期结果？</a:t>
            </a:r>
          </a:p>
        </p:txBody>
      </p:sp>
      <p:sp>
        <p:nvSpPr>
          <p:cNvPr id="30" name="箭头 355"/>
          <p:cNvSpPr>
            <a:spLocks noChangeShapeType="1"/>
          </p:cNvSpPr>
          <p:nvPr/>
        </p:nvSpPr>
        <p:spPr bwMode="auto">
          <a:xfrm flipH="1">
            <a:off x="5664200" y="4748213"/>
            <a:ext cx="863600" cy="88265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箭头 355"/>
          <p:cNvSpPr>
            <a:spLocks noChangeShapeType="1"/>
          </p:cNvSpPr>
          <p:nvPr/>
        </p:nvSpPr>
        <p:spPr bwMode="auto">
          <a:xfrm>
            <a:off x="5319713" y="4365625"/>
            <a:ext cx="1071562"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八角星 1"/>
          <p:cNvSpPr>
            <a:spLocks noChangeArrowheads="1"/>
          </p:cNvSpPr>
          <p:nvPr/>
        </p:nvSpPr>
        <p:spPr bwMode="auto">
          <a:xfrm>
            <a:off x="3979863" y="3938588"/>
            <a:ext cx="1412875" cy="1095375"/>
          </a:xfrm>
          <a:prstGeom prst="star8">
            <a:avLst>
              <a:gd name="adj" fmla="val 37500"/>
            </a:avLst>
          </a:prstGeom>
          <a:solidFill>
            <a:srgbClr val="FFC000"/>
          </a:solidFill>
          <a:ln w="9525" algn="ctr">
            <a:solidFill>
              <a:schemeClr val="tx1"/>
            </a:solidFill>
            <a:round/>
            <a:headEnd/>
            <a:tailEnd/>
          </a:ln>
        </p:spPr>
        <p:txBody>
          <a:bodyPr/>
          <a:lstStyle/>
          <a:p>
            <a:pPr>
              <a:buFont typeface="Arial" pitchFamily="34" charset="0"/>
              <a:buNone/>
            </a:pPr>
            <a:endParaRPr lang="zh-CN" altLang="en-US"/>
          </a:p>
        </p:txBody>
      </p:sp>
      <p:sp>
        <p:nvSpPr>
          <p:cNvPr id="33" name="TextBox 11"/>
          <p:cNvSpPr txBox="1">
            <a:spLocks noChangeArrowheads="1"/>
          </p:cNvSpPr>
          <p:nvPr/>
        </p:nvSpPr>
        <p:spPr bwMode="auto">
          <a:xfrm>
            <a:off x="4138613" y="4144963"/>
            <a:ext cx="1052512"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buFont typeface="Wingdings" pitchFamily="2" charset="2"/>
              <a:buChar char="l"/>
            </a:pPr>
            <a:r>
              <a:rPr lang="zh-CN" altLang="en-US" sz="2000" b="1">
                <a:latin typeface="微软雅黑" pitchFamily="34" charset="-122"/>
                <a:ea typeface="微软雅黑" pitchFamily="34" charset="-122"/>
              </a:rPr>
              <a:t>用例</a:t>
            </a:r>
            <a:endParaRPr lang="en-US" altLang="zh-CN" sz="2000" b="1">
              <a:latin typeface="微软雅黑" pitchFamily="34" charset="-122"/>
              <a:ea typeface="微软雅黑" pitchFamily="34" charset="-122"/>
            </a:endParaRPr>
          </a:p>
          <a:p>
            <a:pPr algn="just">
              <a:buFont typeface="Wingdings" pitchFamily="2" charset="2"/>
              <a:buChar char="l"/>
            </a:pPr>
            <a:r>
              <a:rPr lang="zh-CN" altLang="en-US" sz="2000" b="1">
                <a:latin typeface="微软雅黑" pitchFamily="34" charset="-122"/>
                <a:ea typeface="微软雅黑" pitchFamily="34" charset="-122"/>
              </a:rPr>
              <a:t>数据</a:t>
            </a:r>
          </a:p>
        </p:txBody>
      </p:sp>
      <p:sp>
        <p:nvSpPr>
          <p:cNvPr id="34" name="Text Box 12"/>
          <p:cNvSpPr>
            <a:spLocks noChangeArrowheads="1"/>
          </p:cNvSpPr>
          <p:nvPr/>
        </p:nvSpPr>
        <p:spPr bwMode="auto">
          <a:xfrm>
            <a:off x="647700" y="3284538"/>
            <a:ext cx="1539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2000" b="1">
                <a:solidFill>
                  <a:srgbClr val="000000"/>
                </a:solidFill>
                <a:latin typeface="微软雅黑" pitchFamily="34" charset="-122"/>
                <a:ea typeface="微软雅黑" pitchFamily="34" charset="-122"/>
                <a:sym typeface="Arial" pitchFamily="34" charset="0"/>
              </a:rPr>
              <a:t>测试依据</a:t>
            </a:r>
            <a:endParaRPr lang="zh-CN" altLang="en-US" sz="2000" b="1">
              <a:latin typeface="微软雅黑" pitchFamily="34" charset="-122"/>
              <a:ea typeface="微软雅黑" pitchFamily="34" charset="-122"/>
            </a:endParaRPr>
          </a:p>
        </p:txBody>
      </p:sp>
      <p:sp>
        <p:nvSpPr>
          <p:cNvPr id="35" name="Text Box 12"/>
          <p:cNvSpPr>
            <a:spLocks noChangeArrowheads="1"/>
          </p:cNvSpPr>
          <p:nvPr/>
        </p:nvSpPr>
        <p:spPr bwMode="auto">
          <a:xfrm>
            <a:off x="3851275" y="3554413"/>
            <a:ext cx="1541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zh-CN" altLang="en-US" sz="2000" b="1">
                <a:solidFill>
                  <a:srgbClr val="000000"/>
                </a:solidFill>
                <a:latin typeface="微软雅黑" pitchFamily="34" charset="-122"/>
                <a:ea typeface="微软雅黑" pitchFamily="34" charset="-122"/>
                <a:sym typeface="Arial" pitchFamily="34" charset="0"/>
              </a:rPr>
              <a:t>测试数据</a:t>
            </a:r>
            <a:endParaRPr lang="zh-CN" altLang="en-US" sz="2000" b="1">
              <a:latin typeface="微软雅黑" pitchFamily="34" charset="-122"/>
              <a:ea typeface="微软雅黑" pitchFamily="34" charset="-122"/>
            </a:endParaRPr>
          </a:p>
        </p:txBody>
      </p:sp>
      <p:sp>
        <p:nvSpPr>
          <p:cNvPr id="36" name="文本框 21"/>
          <p:cNvSpPr txBox="1">
            <a:spLocks noChangeArrowheads="1"/>
          </p:cNvSpPr>
          <p:nvPr/>
        </p:nvSpPr>
        <p:spPr bwMode="auto">
          <a:xfrm>
            <a:off x="4657725" y="5862638"/>
            <a:ext cx="1741488" cy="461962"/>
          </a:xfrm>
          <a:prstGeom prst="rect">
            <a:avLst/>
          </a:prstGeom>
          <a:solidFill>
            <a:schemeClr val="accent2"/>
          </a:solidFill>
          <a:ln>
            <a:noFill/>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buFont typeface="Arial" pitchFamily="34" charset="0"/>
              <a:buNone/>
            </a:pPr>
            <a:r>
              <a:rPr lang="zh-CN" altLang="en-US" sz="2400" b="1" dirty="0">
                <a:solidFill>
                  <a:schemeClr val="bg1"/>
                </a:solidFill>
                <a:latin typeface="微软雅黑" pitchFamily="34" charset="-122"/>
                <a:ea typeface="微软雅黑" pitchFamily="34" charset="-122"/>
              </a:rPr>
              <a:t>执行结果？</a:t>
            </a:r>
          </a:p>
        </p:txBody>
      </p:sp>
      <p:sp>
        <p:nvSpPr>
          <p:cNvPr id="37" name="箭头 355"/>
          <p:cNvSpPr>
            <a:spLocks noChangeShapeType="1"/>
          </p:cNvSpPr>
          <p:nvPr/>
        </p:nvSpPr>
        <p:spPr bwMode="auto">
          <a:xfrm>
            <a:off x="2913063" y="4348163"/>
            <a:ext cx="1069975"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496822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71990" y="3356828"/>
            <a:ext cx="2003913" cy="22545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19806" y="1733763"/>
            <a:ext cx="2475187" cy="1077218"/>
          </a:xfrm>
          <a:prstGeom prst="rect">
            <a:avLst/>
          </a:prstGeom>
        </p:spPr>
        <p:txBody>
          <a:bodyPr wrap="square">
            <a:spAutoFit/>
          </a:bodyPr>
          <a:lstStyle/>
          <a:p>
            <a:pPr algn="ctr">
              <a:buClr>
                <a:schemeClr val="accent1"/>
              </a:buClr>
              <a:buSzPct val="100000"/>
            </a:pPr>
            <a:r>
              <a:rPr lang="zh-CN" altLang="en-US" sz="3200" b="1" dirty="0">
                <a:latin typeface="微软雅黑" pitchFamily="34" charset="-122"/>
                <a:ea typeface="微软雅黑" pitchFamily="34" charset="-122"/>
                <a:sym typeface="Times New Roman" pitchFamily="18" charset="0"/>
              </a:rPr>
              <a:t>软件需求的测试方法</a:t>
            </a:r>
            <a:endParaRPr lang="en-US" altLang="zh-CN" sz="2800" b="1" dirty="0">
              <a:latin typeface="微软雅黑" pitchFamily="34" charset="-122"/>
              <a:ea typeface="微软雅黑" pitchFamily="34" charset="-122"/>
              <a:sym typeface="Times New Roman" pitchFamily="18" charset="0"/>
            </a:endParaRPr>
          </a:p>
        </p:txBody>
      </p:sp>
      <p:sp>
        <p:nvSpPr>
          <p:cNvPr id="9" name="矩形 8"/>
          <p:cNvSpPr/>
          <p:nvPr/>
        </p:nvSpPr>
        <p:spPr>
          <a:xfrm>
            <a:off x="3448050" y="1640238"/>
            <a:ext cx="5256212" cy="1238801"/>
          </a:xfrm>
          <a:prstGeom prst="rect">
            <a:avLst/>
          </a:prstGeom>
        </p:spPr>
        <p:txBody>
          <a:bodyPr wrap="square">
            <a:spAutoFit/>
          </a:bodyPr>
          <a:lstStyle/>
          <a:p>
            <a:pPr marL="342900" indent="-342900" algn="just">
              <a:spcAft>
                <a:spcPts val="300"/>
              </a:spcAft>
              <a:buSzPct val="100000"/>
              <a:buFont typeface="Arial" pitchFamily="34" charset="0"/>
              <a:buChar char="•"/>
            </a:pPr>
            <a:r>
              <a:rPr lang="zh-CN" altLang="en-US" sz="2400" dirty="0">
                <a:latin typeface="黑体" pitchFamily="49" charset="-122"/>
                <a:ea typeface="黑体" pitchFamily="49" charset="-122"/>
                <a:sym typeface="Times New Roman" pitchFamily="18" charset="0"/>
              </a:rPr>
              <a:t>待测对象：软件需求文档</a:t>
            </a:r>
          </a:p>
          <a:p>
            <a:pPr marL="342900" indent="-342900" algn="just">
              <a:spcAft>
                <a:spcPts val="300"/>
              </a:spcAft>
              <a:buSzPct val="100000"/>
              <a:buFont typeface="Arial" pitchFamily="34" charset="0"/>
              <a:buChar char="•"/>
            </a:pPr>
            <a:r>
              <a:rPr lang="zh-CN" altLang="en-US" sz="2400" dirty="0">
                <a:latin typeface="黑体" pitchFamily="49" charset="-122"/>
                <a:ea typeface="黑体" pitchFamily="49" charset="-122"/>
                <a:sym typeface="Times New Roman" pitchFamily="18" charset="0"/>
              </a:rPr>
              <a:t>测试数据来源：场景、更上层需求或是用户判断</a:t>
            </a:r>
          </a:p>
        </p:txBody>
      </p:sp>
      <p:sp>
        <p:nvSpPr>
          <p:cNvPr id="2" name="矩形 1"/>
          <p:cNvSpPr/>
          <p:nvPr/>
        </p:nvSpPr>
        <p:spPr>
          <a:xfrm>
            <a:off x="2359132" y="3258737"/>
            <a:ext cx="5896307" cy="2500685"/>
          </a:xfrm>
          <a:prstGeom prst="rect">
            <a:avLst/>
          </a:prstGeom>
        </p:spPr>
        <p:txBody>
          <a:bodyPr wrap="square">
            <a:spAutoFit/>
          </a:bodyPr>
          <a:lstStyle/>
          <a:p>
            <a:pPr marL="342900" indent="-342900" algn="just">
              <a:lnSpc>
                <a:spcPct val="120000"/>
              </a:lnSpc>
              <a:spcAft>
                <a:spcPts val="300"/>
              </a:spcAft>
              <a:buSzPct val="100000"/>
              <a:buFont typeface="+mj-lt"/>
              <a:buAutoNum type="arabicPeriod"/>
            </a:pPr>
            <a:r>
              <a:rPr lang="zh-CN" altLang="en-US" sz="2000" dirty="0">
                <a:latin typeface="黑体" pitchFamily="49" charset="-122"/>
                <a:ea typeface="黑体" pitchFamily="49" charset="-122"/>
                <a:sym typeface="Times New Roman" pitchFamily="18" charset="0"/>
              </a:rPr>
              <a:t>确定被测试的功能需求描述</a:t>
            </a:r>
            <a:endParaRPr lang="en-US" altLang="zh-CN" sz="2000" dirty="0">
              <a:latin typeface="黑体" pitchFamily="49" charset="-122"/>
              <a:ea typeface="黑体" pitchFamily="49" charset="-122"/>
              <a:sym typeface="Times New Roman" pitchFamily="18" charset="0"/>
            </a:endParaRPr>
          </a:p>
          <a:p>
            <a:pPr marL="342900" indent="-342900" algn="just">
              <a:lnSpc>
                <a:spcPct val="120000"/>
              </a:lnSpc>
              <a:spcAft>
                <a:spcPts val="300"/>
              </a:spcAft>
              <a:buSzPct val="100000"/>
              <a:buFont typeface="+mj-lt"/>
              <a:buAutoNum type="arabicPeriod"/>
            </a:pPr>
            <a:r>
              <a:rPr lang="zh-CN" altLang="en-US" sz="2000" dirty="0">
                <a:latin typeface="黑体" pitchFamily="49" charset="-122"/>
                <a:ea typeface="黑体" pitchFamily="49" charset="-122"/>
                <a:sym typeface="Times New Roman" pitchFamily="18" charset="0"/>
              </a:rPr>
              <a:t>转换为可测试的描述形式</a:t>
            </a:r>
            <a:endParaRPr lang="en-US" altLang="zh-CN" sz="2000" dirty="0">
              <a:latin typeface="黑体" pitchFamily="49" charset="-122"/>
              <a:ea typeface="黑体" pitchFamily="49" charset="-122"/>
              <a:sym typeface="Times New Roman" pitchFamily="18" charset="0"/>
            </a:endParaRPr>
          </a:p>
          <a:p>
            <a:pPr marL="342900" indent="-342900" algn="just">
              <a:lnSpc>
                <a:spcPct val="120000"/>
              </a:lnSpc>
              <a:spcAft>
                <a:spcPts val="300"/>
              </a:spcAft>
              <a:buSzPct val="100000"/>
              <a:buFont typeface="+mj-lt"/>
              <a:buAutoNum type="arabicPeriod"/>
            </a:pPr>
            <a:r>
              <a:rPr lang="zh-CN" altLang="en-US" sz="2000" dirty="0">
                <a:latin typeface="黑体" pitchFamily="49" charset="-122"/>
                <a:ea typeface="黑体" pitchFamily="49" charset="-122"/>
                <a:sym typeface="Times New Roman" pitchFamily="18" charset="0"/>
              </a:rPr>
              <a:t>确定测试数据的来源</a:t>
            </a:r>
            <a:endParaRPr lang="en-US" altLang="zh-CN" sz="2000" dirty="0">
              <a:latin typeface="黑体" pitchFamily="49" charset="-122"/>
              <a:ea typeface="黑体" pitchFamily="49" charset="-122"/>
              <a:sym typeface="Times New Roman" pitchFamily="18" charset="0"/>
            </a:endParaRPr>
          </a:p>
          <a:p>
            <a:pPr marL="342900" indent="-342900" algn="just">
              <a:lnSpc>
                <a:spcPct val="120000"/>
              </a:lnSpc>
              <a:spcAft>
                <a:spcPts val="300"/>
              </a:spcAft>
              <a:buSzPct val="100000"/>
              <a:buFont typeface="+mj-lt"/>
              <a:buAutoNum type="arabicPeriod"/>
            </a:pPr>
            <a:r>
              <a:rPr lang="zh-CN" altLang="en-US" sz="2000" dirty="0">
                <a:latin typeface="黑体" pitchFamily="49" charset="-122"/>
                <a:ea typeface="黑体" pitchFamily="49" charset="-122"/>
                <a:sym typeface="Times New Roman" pitchFamily="18" charset="0"/>
              </a:rPr>
              <a:t>产生测试数据，“运行”需求，记录“运行结果”</a:t>
            </a:r>
            <a:endParaRPr lang="en-US" altLang="zh-CN" sz="2000" dirty="0">
              <a:latin typeface="黑体" pitchFamily="49" charset="-122"/>
              <a:ea typeface="黑体" pitchFamily="49" charset="-122"/>
              <a:sym typeface="Times New Roman" pitchFamily="18" charset="0"/>
            </a:endParaRPr>
          </a:p>
          <a:p>
            <a:pPr marL="342900" indent="-342900" algn="just">
              <a:lnSpc>
                <a:spcPct val="120000"/>
              </a:lnSpc>
              <a:spcAft>
                <a:spcPts val="300"/>
              </a:spcAft>
              <a:buSzPct val="100000"/>
              <a:buFont typeface="+mj-lt"/>
              <a:buAutoNum type="arabicPeriod"/>
            </a:pPr>
            <a:r>
              <a:rPr lang="zh-CN" altLang="en-US" sz="2000" dirty="0">
                <a:latin typeface="黑体" pitchFamily="49" charset="-122"/>
                <a:ea typeface="黑体" pitchFamily="49" charset="-122"/>
                <a:sym typeface="Times New Roman" pitchFamily="18" charset="0"/>
              </a:rPr>
              <a:t>根据</a:t>
            </a:r>
            <a:r>
              <a:rPr lang="en-US" altLang="zh-CN" sz="2000" dirty="0">
                <a:latin typeface="黑体" pitchFamily="49" charset="-122"/>
                <a:ea typeface="黑体" pitchFamily="49" charset="-122"/>
                <a:sym typeface="Times New Roman" pitchFamily="18" charset="0"/>
              </a:rPr>
              <a:t>3</a:t>
            </a:r>
            <a:r>
              <a:rPr lang="zh-CN" altLang="en-US" sz="2000" dirty="0">
                <a:latin typeface="黑体" pitchFamily="49" charset="-122"/>
                <a:ea typeface="黑体" pitchFamily="49" charset="-122"/>
                <a:sym typeface="Times New Roman" pitchFamily="18" charset="0"/>
              </a:rPr>
              <a:t>，产生测试预期结果</a:t>
            </a:r>
            <a:endParaRPr lang="en-US" altLang="zh-CN" sz="2000" dirty="0">
              <a:latin typeface="黑体" pitchFamily="49" charset="-122"/>
              <a:ea typeface="黑体" pitchFamily="49" charset="-122"/>
              <a:sym typeface="Times New Roman" pitchFamily="18" charset="0"/>
            </a:endParaRPr>
          </a:p>
          <a:p>
            <a:pPr marL="342900" indent="-342900" algn="just">
              <a:lnSpc>
                <a:spcPct val="120000"/>
              </a:lnSpc>
              <a:spcAft>
                <a:spcPts val="300"/>
              </a:spcAft>
              <a:buSzPct val="100000"/>
              <a:buFont typeface="+mj-lt"/>
              <a:buAutoNum type="arabicPeriod"/>
            </a:pPr>
            <a:r>
              <a:rPr lang="zh-CN" altLang="en-US" sz="2000" dirty="0">
                <a:latin typeface="黑体" pitchFamily="49" charset="-122"/>
                <a:ea typeface="黑体" pitchFamily="49" charset="-122"/>
                <a:sym typeface="Times New Roman" pitchFamily="18" charset="0"/>
              </a:rPr>
              <a:t>比较“运行结果”和预期结果之间的一致性</a:t>
            </a:r>
            <a:endParaRPr lang="en-US" altLang="zh-CN" sz="2000" dirty="0">
              <a:latin typeface="黑体" pitchFamily="49" charset="-122"/>
              <a:ea typeface="黑体" pitchFamily="49" charset="-122"/>
              <a:sym typeface="Times New Roman" pitchFamily="18" charset="0"/>
            </a:endParaRPr>
          </a:p>
        </p:txBody>
      </p:sp>
      <p:sp>
        <p:nvSpPr>
          <p:cNvPr id="6" name="矩形 5"/>
          <p:cNvSpPr/>
          <p:nvPr/>
        </p:nvSpPr>
        <p:spPr>
          <a:xfrm>
            <a:off x="381268" y="4222479"/>
            <a:ext cx="1620957" cy="523220"/>
          </a:xfrm>
          <a:prstGeom prst="rect">
            <a:avLst/>
          </a:prstGeom>
        </p:spPr>
        <p:txBody>
          <a:bodyPr wrap="none">
            <a:spAutoFit/>
          </a:bodyPr>
          <a:lstStyle/>
          <a:p>
            <a:pPr algn="just">
              <a:buClr>
                <a:schemeClr val="accent1"/>
              </a:buClr>
              <a:buSzPct val="100000"/>
            </a:pPr>
            <a:r>
              <a:rPr lang="zh-CN" altLang="en-US" sz="2800" b="1" dirty="0">
                <a:solidFill>
                  <a:schemeClr val="bg1"/>
                </a:solidFill>
                <a:latin typeface="微软雅黑" pitchFamily="34" charset="-122"/>
                <a:ea typeface="微软雅黑" pitchFamily="34" charset="-122"/>
                <a:sym typeface="Times New Roman" pitchFamily="18" charset="0"/>
              </a:rPr>
              <a:t>方法过程</a:t>
            </a:r>
            <a:endParaRPr lang="en-US" altLang="zh-CN" sz="2800" b="1" dirty="0">
              <a:solidFill>
                <a:schemeClr val="bg1"/>
              </a:solidFill>
              <a:latin typeface="微软雅黑" pitchFamily="34" charset="-122"/>
              <a:ea typeface="微软雅黑" pitchFamily="34" charset="-122"/>
              <a:sym typeface="Times New Roman" pitchFamily="18" charset="0"/>
            </a:endParaRPr>
          </a:p>
        </p:txBody>
      </p:sp>
    </p:spTree>
    <p:extLst>
      <p:ext uri="{BB962C8B-B14F-4D97-AF65-F5344CB8AC3E}">
        <p14:creationId xmlns:p14="http://schemas.microsoft.com/office/powerpoint/2010/main" val="362745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354611"/>
            <a:ext cx="9143999" cy="1010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97119" y="1628624"/>
            <a:ext cx="1124026" cy="523220"/>
          </a:xfrm>
          <a:prstGeom prst="rect">
            <a:avLst/>
          </a:prstGeom>
        </p:spPr>
        <p:txBody>
          <a:bodyPr wrap="none">
            <a:spAutoFit/>
          </a:bodyPr>
          <a:lstStyle/>
          <a:p>
            <a:pPr algn="just">
              <a:buClr>
                <a:schemeClr val="accent1"/>
              </a:buClr>
              <a:buSzPct val="100000"/>
            </a:pPr>
            <a:r>
              <a:rPr lang="zh-CN" altLang="en-US" sz="2800" b="1" dirty="0">
                <a:solidFill>
                  <a:schemeClr val="bg1"/>
                </a:solidFill>
                <a:latin typeface="微软雅黑" pitchFamily="34" charset="-122"/>
                <a:ea typeface="微软雅黑" pitchFamily="34" charset="-122"/>
                <a:sym typeface="Times New Roman" pitchFamily="18" charset="0"/>
              </a:rPr>
              <a:t>案例</a:t>
            </a:r>
            <a:r>
              <a:rPr lang="en-US" altLang="zh-CN" sz="2800" b="1" dirty="0">
                <a:solidFill>
                  <a:schemeClr val="bg1"/>
                </a:solidFill>
                <a:latin typeface="微软雅黑" pitchFamily="34" charset="-122"/>
                <a:ea typeface="微软雅黑" pitchFamily="34" charset="-122"/>
                <a:sym typeface="Times New Roman" pitchFamily="18" charset="0"/>
              </a:rPr>
              <a:t>1</a:t>
            </a:r>
          </a:p>
        </p:txBody>
      </p:sp>
      <p:sp>
        <p:nvSpPr>
          <p:cNvPr id="8" name="矩形 7"/>
          <p:cNvSpPr/>
          <p:nvPr/>
        </p:nvSpPr>
        <p:spPr>
          <a:xfrm>
            <a:off x="3922947" y="1628624"/>
            <a:ext cx="2698175" cy="523220"/>
          </a:xfrm>
          <a:prstGeom prst="rect">
            <a:avLst/>
          </a:prstGeom>
        </p:spPr>
        <p:txBody>
          <a:bodyPr wrap="none">
            <a:spAutoFit/>
          </a:bodyPr>
          <a:lstStyle/>
          <a:p>
            <a:pPr algn="just">
              <a:buClr>
                <a:schemeClr val="accent1"/>
              </a:buClr>
              <a:buSzPct val="100000"/>
            </a:pPr>
            <a:r>
              <a:rPr lang="zh-CN" altLang="en-US" sz="2800" b="1" dirty="0">
                <a:solidFill>
                  <a:schemeClr val="bg1"/>
                </a:solidFill>
                <a:latin typeface="微软雅黑" pitchFamily="34" charset="-122"/>
                <a:ea typeface="微软雅黑" pitchFamily="34" charset="-122"/>
                <a:sym typeface="Times New Roman" pitchFamily="18" charset="0"/>
              </a:rPr>
              <a:t>危化品管理系统</a:t>
            </a:r>
            <a:endParaRPr lang="en-US" altLang="zh-CN" sz="2800" b="1" dirty="0">
              <a:solidFill>
                <a:schemeClr val="bg1"/>
              </a:solidFill>
              <a:latin typeface="微软雅黑" pitchFamily="34" charset="-122"/>
              <a:ea typeface="微软雅黑" pitchFamily="34" charset="-122"/>
              <a:sym typeface="Times New Roman" pitchFamily="18" charset="0"/>
            </a:endParaRPr>
          </a:p>
        </p:txBody>
      </p:sp>
      <p:sp>
        <p:nvSpPr>
          <p:cNvPr id="11" name="矩形 10"/>
          <p:cNvSpPr/>
          <p:nvPr/>
        </p:nvSpPr>
        <p:spPr>
          <a:xfrm>
            <a:off x="471828" y="6085309"/>
            <a:ext cx="8200341" cy="535531"/>
          </a:xfrm>
          <a:prstGeom prst="rect">
            <a:avLst/>
          </a:prstGeom>
        </p:spPr>
        <p:txBody>
          <a:bodyPr wrap="square">
            <a:spAutoFit/>
          </a:bodyPr>
          <a:lstStyle/>
          <a:p>
            <a:pPr>
              <a:lnSpc>
                <a:spcPct val="120000"/>
              </a:lnSpc>
            </a:pPr>
            <a:r>
              <a:rPr lang="zh-CN" altLang="en-US" sz="2400" b="1" dirty="0">
                <a:solidFill>
                  <a:schemeClr val="accent2"/>
                </a:solidFill>
                <a:latin typeface="微软雅黑" pitchFamily="34" charset="-122"/>
                <a:ea typeface="微软雅黑" pitchFamily="34" charset="-122"/>
                <a:sym typeface="Times New Roman" pitchFamily="18" charset="0"/>
              </a:rPr>
              <a:t>回忆一下，是否可以有图形化的模型来呈现需求并“运行”？</a:t>
            </a:r>
          </a:p>
        </p:txBody>
      </p:sp>
      <p:sp>
        <p:nvSpPr>
          <p:cNvPr id="5" name="矩形 4"/>
          <p:cNvSpPr/>
          <p:nvPr/>
        </p:nvSpPr>
        <p:spPr>
          <a:xfrm>
            <a:off x="774096" y="2451766"/>
            <a:ext cx="7690399" cy="2751522"/>
          </a:xfrm>
          <a:prstGeom prst="rect">
            <a:avLst/>
          </a:prstGeom>
        </p:spPr>
        <p:txBody>
          <a:bodyPr wrap="square">
            <a:spAutoFit/>
          </a:bodyPr>
          <a:lstStyle/>
          <a:p>
            <a:pPr>
              <a:lnSpc>
                <a:spcPct val="120000"/>
              </a:lnSpc>
            </a:pPr>
            <a:r>
              <a:rPr lang="zh-CN" altLang="en-US" sz="2400" b="1" dirty="0">
                <a:latin typeface="黑体" pitchFamily="49" charset="-122"/>
                <a:ea typeface="黑体" pitchFamily="49" charset="-122"/>
              </a:rPr>
              <a:t>待测需求</a:t>
            </a:r>
            <a:endParaRPr lang="en-US" altLang="zh-CN" sz="2400" b="1" dirty="0">
              <a:latin typeface="黑体" pitchFamily="49" charset="-122"/>
              <a:ea typeface="黑体" pitchFamily="49" charset="-122"/>
            </a:endParaRPr>
          </a:p>
          <a:p>
            <a:pPr marL="342900" indent="-342900">
              <a:lnSpc>
                <a:spcPct val="120000"/>
              </a:lnSpc>
              <a:buFont typeface="Arial" pitchFamily="34" charset="0"/>
              <a:buChar char="•"/>
            </a:pPr>
            <a:r>
              <a:rPr lang="zh-CN" altLang="en-US" sz="2000" dirty="0">
                <a:latin typeface="黑体" pitchFamily="49" charset="-122"/>
                <a:ea typeface="黑体" pitchFamily="49" charset="-122"/>
              </a:rPr>
              <a:t>若库存中有所请求的化学品，显示所有库存量，并从仓库内分配一个已有的化学品给请求者；也可向供应商索取更多存量</a:t>
            </a:r>
          </a:p>
          <a:p>
            <a:pPr marL="342900" indent="-342900">
              <a:lnSpc>
                <a:spcPct val="120000"/>
              </a:lnSpc>
              <a:buFont typeface="Arial" pitchFamily="34" charset="0"/>
              <a:buChar char="•"/>
            </a:pPr>
            <a:r>
              <a:rPr lang="zh-CN" altLang="en-US" sz="2000" dirty="0">
                <a:latin typeface="黑体" pitchFamily="49" charset="-122"/>
                <a:ea typeface="黑体" pitchFamily="49" charset="-122"/>
              </a:rPr>
              <a:t>若库存中无此化学品，则显示所有供应商名单，并允许请求者选择一个供应商申请购买此化学品</a:t>
            </a:r>
          </a:p>
          <a:p>
            <a:pPr marL="342900" indent="-342900">
              <a:lnSpc>
                <a:spcPct val="120000"/>
              </a:lnSpc>
              <a:buFont typeface="Arial" pitchFamily="34" charset="0"/>
              <a:buChar char="•"/>
            </a:pPr>
            <a:r>
              <a:rPr lang="zh-CN" altLang="en-US" sz="2000" dirty="0">
                <a:latin typeface="黑体" pitchFamily="49" charset="-122"/>
                <a:ea typeface="黑体" pitchFamily="49" charset="-122"/>
              </a:rPr>
              <a:t>系统最终生成一个回执</a:t>
            </a:r>
          </a:p>
          <a:p>
            <a:pPr marL="342900" indent="-342900">
              <a:lnSpc>
                <a:spcPct val="120000"/>
              </a:lnSpc>
              <a:buFont typeface="Arial" pitchFamily="34" charset="0"/>
              <a:buChar char="•"/>
            </a:pPr>
            <a:r>
              <a:rPr lang="zh-CN" altLang="en-US" sz="2000" dirty="0">
                <a:latin typeface="黑体" pitchFamily="49" charset="-122"/>
                <a:ea typeface="黑体" pitchFamily="49" charset="-122"/>
              </a:rPr>
              <a:t>用户可以在查询过程中取消操作，重新输入名称</a:t>
            </a:r>
          </a:p>
        </p:txBody>
      </p:sp>
      <p:sp>
        <p:nvSpPr>
          <p:cNvPr id="9" name="矩形 8"/>
          <p:cNvSpPr/>
          <p:nvPr/>
        </p:nvSpPr>
        <p:spPr>
          <a:xfrm>
            <a:off x="2067229" y="5144154"/>
            <a:ext cx="4802819" cy="941155"/>
          </a:xfrm>
          <a:prstGeom prst="rect">
            <a:avLst/>
          </a:prstGeom>
        </p:spPr>
        <p:txBody>
          <a:bodyPr wrap="square">
            <a:spAutoFit/>
          </a:bodyPr>
          <a:lstStyle/>
          <a:p>
            <a:pPr>
              <a:lnSpc>
                <a:spcPct val="120000"/>
              </a:lnSpc>
            </a:pPr>
            <a:r>
              <a:rPr lang="zh-CN" altLang="en-US" sz="2400" b="1" dirty="0">
                <a:solidFill>
                  <a:schemeClr val="accent2"/>
                </a:solidFill>
                <a:latin typeface="微软雅黑" pitchFamily="34" charset="-122"/>
                <a:ea typeface="微软雅黑" pitchFamily="34" charset="-122"/>
                <a:sym typeface="Times New Roman" pitchFamily="18" charset="0"/>
              </a:rPr>
              <a:t>直接运行这样的文字，十分困难，需要转换为可“执行”的形式</a:t>
            </a:r>
            <a:endParaRPr lang="zh-CN" altLang="en-US" sz="2400" b="1" dirty="0">
              <a:solidFill>
                <a:schemeClr val="accent2"/>
              </a:solidFill>
              <a:latin typeface="微软雅黑" pitchFamily="34" charset="-122"/>
              <a:ea typeface="微软雅黑" pitchFamily="34" charset="-122"/>
            </a:endParaRPr>
          </a:p>
        </p:txBody>
      </p:sp>
    </p:spTree>
    <p:extLst>
      <p:ext uri="{BB962C8B-B14F-4D97-AF65-F5344CB8AC3E}">
        <p14:creationId xmlns:p14="http://schemas.microsoft.com/office/powerpoint/2010/main" val="121311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18555" y="1052927"/>
            <a:ext cx="5314275" cy="523220"/>
          </a:xfrm>
          <a:prstGeom prst="rect">
            <a:avLst/>
          </a:prstGeom>
        </p:spPr>
        <p:txBody>
          <a:bodyPr wrap="none">
            <a:spAutoFit/>
          </a:bodyPr>
          <a:lstStyle/>
          <a:p>
            <a:pPr marL="457200" indent="-457200" algn="just">
              <a:buSzPct val="100000"/>
              <a:buFont typeface="Arial" pitchFamily="34" charset="0"/>
              <a:buChar char="•"/>
            </a:pPr>
            <a:r>
              <a:rPr lang="zh-CN" altLang="en-US" sz="2800" b="1" dirty="0">
                <a:latin typeface="+mn-ea"/>
                <a:sym typeface="Times New Roman" pitchFamily="18" charset="0"/>
              </a:rPr>
              <a:t>危化品管理系统的对话图模型</a:t>
            </a:r>
            <a:endParaRPr lang="en-US" altLang="zh-CN" sz="2800" b="1" dirty="0">
              <a:latin typeface="+mn-ea"/>
              <a:sym typeface="Times New Roman" pitchFamily="18" charset="0"/>
            </a:endParaRPr>
          </a:p>
        </p:txBody>
      </p:sp>
      <p:grpSp>
        <p:nvGrpSpPr>
          <p:cNvPr id="10" name="组合 55"/>
          <p:cNvGrpSpPr>
            <a:grpSpLocks/>
          </p:cNvGrpSpPr>
          <p:nvPr/>
        </p:nvGrpSpPr>
        <p:grpSpPr bwMode="auto">
          <a:xfrm>
            <a:off x="971550" y="1962353"/>
            <a:ext cx="7056438" cy="4179887"/>
            <a:chOff x="899693" y="2123601"/>
            <a:chExt cx="7056589" cy="4179908"/>
          </a:xfrm>
        </p:grpSpPr>
        <p:sp>
          <p:nvSpPr>
            <p:cNvPr id="12" name="文本框 1"/>
            <p:cNvSpPr txBox="1">
              <a:spLocks noChangeArrowheads="1"/>
            </p:cNvSpPr>
            <p:nvPr/>
          </p:nvSpPr>
          <p:spPr bwMode="auto">
            <a:xfrm>
              <a:off x="3435912" y="2145066"/>
              <a:ext cx="2160180" cy="707886"/>
            </a:xfrm>
            <a:prstGeom prst="rect">
              <a:avLst/>
            </a:prstGeom>
            <a:solidFill>
              <a:schemeClr val="accent2">
                <a:lumMod val="40000"/>
                <a:lumOff val="60000"/>
              </a:schemeClr>
            </a:solidFill>
            <a:ln w="15875">
              <a:solidFill>
                <a:schemeClr val="tx1"/>
              </a:solidFill>
              <a:miter lim="800000"/>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000" dirty="0">
                  <a:latin typeface="黑体" pitchFamily="49" charset="-122"/>
                  <a:ea typeface="黑体" pitchFamily="49" charset="-122"/>
                </a:rPr>
                <a:t>D-40</a:t>
              </a:r>
              <a:r>
                <a:rPr lang="zh-CN" altLang="en-US" sz="2000" dirty="0">
                  <a:latin typeface="黑体" pitchFamily="49" charset="-122"/>
                  <a:ea typeface="黑体" pitchFamily="49" charset="-122"/>
                </a:rPr>
                <a:t>：</a:t>
              </a:r>
              <a:endParaRPr lang="en-US" altLang="zh-CN" sz="2000" dirty="0">
                <a:latin typeface="黑体" pitchFamily="49" charset="-122"/>
                <a:ea typeface="黑体" pitchFamily="49" charset="-122"/>
              </a:endParaRPr>
            </a:p>
            <a:p>
              <a:pPr algn="ctr"/>
              <a:r>
                <a:rPr lang="zh-CN" altLang="en-US" sz="2000" dirty="0">
                  <a:latin typeface="黑体" pitchFamily="49" charset="-122"/>
                  <a:ea typeface="黑体" pitchFamily="49" charset="-122"/>
                </a:rPr>
                <a:t>选择危化品</a:t>
              </a:r>
            </a:p>
          </p:txBody>
        </p:sp>
        <p:sp>
          <p:nvSpPr>
            <p:cNvPr id="13" name="文本框 4"/>
            <p:cNvSpPr txBox="1">
              <a:spLocks noChangeArrowheads="1"/>
            </p:cNvSpPr>
            <p:nvPr/>
          </p:nvSpPr>
          <p:spPr bwMode="auto">
            <a:xfrm>
              <a:off x="971700" y="4058626"/>
              <a:ext cx="2160180" cy="707886"/>
            </a:xfrm>
            <a:prstGeom prst="rect">
              <a:avLst/>
            </a:prstGeom>
            <a:solidFill>
              <a:schemeClr val="accent2">
                <a:lumMod val="40000"/>
                <a:lumOff val="60000"/>
              </a:schemeClr>
            </a:solidFill>
            <a:ln w="15875">
              <a:solidFill>
                <a:schemeClr val="tx1"/>
              </a:solidFill>
              <a:miter lim="800000"/>
              <a:headEnd/>
              <a:tailEnd/>
            </a:ln>
          </p:spPr>
          <p:txBody>
            <a:bodyPr>
              <a:spAutoFit/>
            </a:bodyPr>
            <a:lstStyle>
              <a:defPPr>
                <a:defRPr lang="zh-CN"/>
              </a:defPPr>
              <a:lvl1pPr algn="ctr">
                <a:defRPr sz="2000" b="1">
                  <a:latin typeface="微软雅黑" pitchFamily="34" charset="-122"/>
                  <a:ea typeface="微软雅黑"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r>
                <a:rPr lang="en-US" altLang="zh-CN" b="0" dirty="0">
                  <a:latin typeface="黑体" pitchFamily="49" charset="-122"/>
                  <a:ea typeface="黑体" pitchFamily="49" charset="-122"/>
                </a:rPr>
                <a:t>D-50</a:t>
              </a:r>
              <a:r>
                <a:rPr lang="zh-CN" altLang="en-US" b="0" dirty="0">
                  <a:latin typeface="黑体" pitchFamily="49" charset="-122"/>
                  <a:ea typeface="黑体" pitchFamily="49" charset="-122"/>
                </a:rPr>
                <a:t>：</a:t>
              </a:r>
              <a:endParaRPr lang="en-US" altLang="zh-CN" b="0" dirty="0">
                <a:latin typeface="黑体" pitchFamily="49" charset="-122"/>
                <a:ea typeface="黑体" pitchFamily="49" charset="-122"/>
              </a:endParaRPr>
            </a:p>
            <a:p>
              <a:r>
                <a:rPr lang="zh-CN" altLang="en-US" b="0" dirty="0">
                  <a:latin typeface="黑体" pitchFamily="49" charset="-122"/>
                  <a:ea typeface="黑体" pitchFamily="49" charset="-122"/>
                </a:rPr>
                <a:t>仓库内存货列表</a:t>
              </a:r>
            </a:p>
          </p:txBody>
        </p:sp>
        <p:sp>
          <p:nvSpPr>
            <p:cNvPr id="14" name="文本框 5"/>
            <p:cNvSpPr txBox="1">
              <a:spLocks noChangeArrowheads="1"/>
            </p:cNvSpPr>
            <p:nvPr/>
          </p:nvSpPr>
          <p:spPr bwMode="auto">
            <a:xfrm>
              <a:off x="5796102" y="4054148"/>
              <a:ext cx="2160180" cy="707886"/>
            </a:xfrm>
            <a:prstGeom prst="rect">
              <a:avLst/>
            </a:prstGeom>
            <a:solidFill>
              <a:schemeClr val="accent2">
                <a:lumMod val="40000"/>
                <a:lumOff val="60000"/>
              </a:schemeClr>
            </a:solidFill>
            <a:ln w="15875">
              <a:solidFill>
                <a:schemeClr val="tx1"/>
              </a:solidFill>
              <a:miter lim="800000"/>
              <a:headEnd/>
              <a:tailEnd/>
            </a:ln>
          </p:spPr>
          <p:txBody>
            <a:bodyPr>
              <a:spAutoFit/>
            </a:bodyPr>
            <a:lstStyle>
              <a:defPPr>
                <a:defRPr lang="zh-CN"/>
              </a:defPPr>
              <a:lvl1pPr algn="ctr">
                <a:defRPr sz="2000" b="1">
                  <a:latin typeface="微软雅黑" pitchFamily="34" charset="-122"/>
                  <a:ea typeface="微软雅黑"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r>
                <a:rPr lang="en-US" altLang="zh-CN" b="0" dirty="0">
                  <a:latin typeface="黑体" pitchFamily="49" charset="-122"/>
                  <a:ea typeface="黑体" pitchFamily="49" charset="-122"/>
                </a:rPr>
                <a:t>D-60</a:t>
              </a:r>
              <a:r>
                <a:rPr lang="zh-CN" altLang="en-US" b="0" dirty="0">
                  <a:latin typeface="黑体" pitchFamily="49" charset="-122"/>
                  <a:ea typeface="黑体" pitchFamily="49" charset="-122"/>
                </a:rPr>
                <a:t>：</a:t>
              </a:r>
              <a:endParaRPr lang="en-US" altLang="zh-CN" b="0" dirty="0">
                <a:latin typeface="黑体" pitchFamily="49" charset="-122"/>
                <a:ea typeface="黑体" pitchFamily="49" charset="-122"/>
              </a:endParaRPr>
            </a:p>
            <a:p>
              <a:r>
                <a:rPr lang="zh-CN" altLang="en-US" b="0" dirty="0">
                  <a:latin typeface="黑体" pitchFamily="49" charset="-122"/>
                  <a:ea typeface="黑体" pitchFamily="49" charset="-122"/>
                </a:rPr>
                <a:t>供应商列表</a:t>
              </a:r>
            </a:p>
          </p:txBody>
        </p:sp>
        <p:sp>
          <p:nvSpPr>
            <p:cNvPr id="15" name="文本框 6"/>
            <p:cNvSpPr txBox="1">
              <a:spLocks noChangeArrowheads="1"/>
            </p:cNvSpPr>
            <p:nvPr/>
          </p:nvSpPr>
          <p:spPr bwMode="auto">
            <a:xfrm>
              <a:off x="3349937" y="5517174"/>
              <a:ext cx="2160180" cy="707886"/>
            </a:xfrm>
            <a:prstGeom prst="rect">
              <a:avLst/>
            </a:prstGeom>
            <a:solidFill>
              <a:schemeClr val="accent2">
                <a:lumMod val="40000"/>
                <a:lumOff val="60000"/>
              </a:schemeClr>
            </a:solidFill>
            <a:ln w="15875">
              <a:solidFill>
                <a:schemeClr val="tx1"/>
              </a:solidFill>
              <a:miter lim="800000"/>
              <a:headEnd/>
              <a:tailEnd/>
            </a:ln>
          </p:spPr>
          <p:txBody>
            <a:bodyPr>
              <a:spAutoFit/>
            </a:bodyPr>
            <a:lstStyle>
              <a:defPPr>
                <a:defRPr lang="zh-CN"/>
              </a:defPPr>
              <a:lvl1pPr algn="ctr">
                <a:defRPr sz="2000" b="1">
                  <a:latin typeface="微软雅黑" pitchFamily="34" charset="-122"/>
                  <a:ea typeface="微软雅黑"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r>
                <a:rPr lang="en-US" altLang="zh-CN" b="0" dirty="0">
                  <a:latin typeface="黑体" pitchFamily="49" charset="-122"/>
                  <a:ea typeface="黑体" pitchFamily="49" charset="-122"/>
                </a:rPr>
                <a:t>D-70</a:t>
              </a:r>
              <a:r>
                <a:rPr lang="zh-CN" altLang="en-US" b="0" dirty="0">
                  <a:latin typeface="黑体" pitchFamily="49" charset="-122"/>
                  <a:ea typeface="黑体" pitchFamily="49" charset="-122"/>
                </a:rPr>
                <a:t>：</a:t>
              </a:r>
              <a:endParaRPr lang="en-US" altLang="zh-CN" b="0" dirty="0">
                <a:latin typeface="黑体" pitchFamily="49" charset="-122"/>
                <a:ea typeface="黑体" pitchFamily="49" charset="-122"/>
              </a:endParaRPr>
            </a:p>
            <a:p>
              <a:r>
                <a:rPr lang="zh-CN" altLang="en-US" b="0" dirty="0">
                  <a:latin typeface="黑体" pitchFamily="49" charset="-122"/>
                  <a:ea typeface="黑体" pitchFamily="49" charset="-122"/>
                </a:rPr>
                <a:t>生成清单</a:t>
              </a:r>
            </a:p>
          </p:txBody>
        </p:sp>
        <p:sp>
          <p:nvSpPr>
            <p:cNvPr id="16" name="TextBox 14"/>
            <p:cNvSpPr txBox="1">
              <a:spLocks noChangeArrowheads="1"/>
            </p:cNvSpPr>
            <p:nvPr/>
          </p:nvSpPr>
          <p:spPr bwMode="auto">
            <a:xfrm>
              <a:off x="5004036" y="3028890"/>
              <a:ext cx="27922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a:latin typeface="黑体" pitchFamily="49" charset="-122"/>
                  <a:ea typeface="黑体" pitchFamily="49" charset="-122"/>
                </a:rPr>
                <a:t>输入品名，仓库无存货</a:t>
              </a:r>
            </a:p>
          </p:txBody>
        </p:sp>
        <p:cxnSp>
          <p:nvCxnSpPr>
            <p:cNvPr id="17" name="肘形连接符 9"/>
            <p:cNvCxnSpPr>
              <a:cxnSpLocks noChangeShapeType="1"/>
              <a:stCxn id="13" idx="1"/>
              <a:endCxn id="12" idx="1"/>
            </p:cNvCxnSpPr>
            <p:nvPr/>
          </p:nvCxnSpPr>
          <p:spPr bwMode="auto">
            <a:xfrm rot="10800000" flipH="1">
              <a:off x="971700" y="2499009"/>
              <a:ext cx="2464212" cy="1913560"/>
            </a:xfrm>
            <a:prstGeom prst="bentConnector3">
              <a:avLst>
                <a:gd name="adj1" fmla="val -9278"/>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8" name="TextBox 28"/>
            <p:cNvSpPr txBox="1">
              <a:spLocks noChangeArrowheads="1"/>
            </p:cNvSpPr>
            <p:nvPr/>
          </p:nvSpPr>
          <p:spPr bwMode="auto">
            <a:xfrm>
              <a:off x="1583511" y="2139912"/>
              <a:ext cx="99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r>
                <a:rPr lang="zh-CN" altLang="en-US" sz="2000">
                  <a:latin typeface="黑体" pitchFamily="49" charset="-122"/>
                  <a:ea typeface="黑体" pitchFamily="49" charset="-122"/>
                </a:rPr>
                <a:t>取消</a:t>
              </a:r>
            </a:p>
          </p:txBody>
        </p:sp>
        <p:cxnSp>
          <p:nvCxnSpPr>
            <p:cNvPr id="19" name="肘形连接符 14"/>
            <p:cNvCxnSpPr>
              <a:cxnSpLocks noChangeShapeType="1"/>
              <a:stCxn id="12" idx="2"/>
              <a:endCxn id="13" idx="0"/>
            </p:cNvCxnSpPr>
            <p:nvPr/>
          </p:nvCxnSpPr>
          <p:spPr bwMode="auto">
            <a:xfrm rot="5400000">
              <a:off x="2681059" y="2223683"/>
              <a:ext cx="1205674" cy="2464212"/>
            </a:xfrm>
            <a:prstGeom prst="bentConnector3">
              <a:avLst>
                <a:gd name="adj1" fmla="val 50000"/>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肘形连接符 34"/>
            <p:cNvCxnSpPr>
              <a:cxnSpLocks noChangeShapeType="1"/>
              <a:endCxn id="14" idx="0"/>
            </p:cNvCxnSpPr>
            <p:nvPr/>
          </p:nvCxnSpPr>
          <p:spPr bwMode="auto">
            <a:xfrm>
              <a:off x="4516002" y="3455789"/>
              <a:ext cx="2360190" cy="598359"/>
            </a:xfrm>
            <a:prstGeom prst="bentConnector2">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14"/>
            <p:cNvSpPr txBox="1">
              <a:spLocks noChangeArrowheads="1"/>
            </p:cNvSpPr>
            <p:nvPr/>
          </p:nvSpPr>
          <p:spPr bwMode="auto">
            <a:xfrm>
              <a:off x="899693" y="5903399"/>
              <a:ext cx="23041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a:latin typeface="黑体" pitchFamily="49" charset="-122"/>
                  <a:ea typeface="黑体" pitchFamily="49" charset="-122"/>
                </a:rPr>
                <a:t>选中申请的危化品</a:t>
              </a:r>
            </a:p>
          </p:txBody>
        </p:sp>
        <p:cxnSp>
          <p:nvCxnSpPr>
            <p:cNvPr id="22" name="肘形连接符 40"/>
            <p:cNvCxnSpPr>
              <a:cxnSpLocks noChangeShapeType="1"/>
              <a:stCxn id="13" idx="2"/>
              <a:endCxn id="15" idx="1"/>
            </p:cNvCxnSpPr>
            <p:nvPr/>
          </p:nvCxnSpPr>
          <p:spPr bwMode="auto">
            <a:xfrm rot="16200000" flipH="1">
              <a:off x="2148561" y="4669740"/>
              <a:ext cx="1104605" cy="1298147"/>
            </a:xfrm>
            <a:prstGeom prst="bentConnector2">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3" name="TextBox 14"/>
            <p:cNvSpPr txBox="1">
              <a:spLocks noChangeArrowheads="1"/>
            </p:cNvSpPr>
            <p:nvPr/>
          </p:nvSpPr>
          <p:spPr bwMode="auto">
            <a:xfrm>
              <a:off x="1390381" y="3028890"/>
              <a:ext cx="27922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a:latin typeface="黑体" pitchFamily="49" charset="-122"/>
                  <a:ea typeface="黑体" pitchFamily="49" charset="-122"/>
                </a:rPr>
                <a:t>输入品名，仓库有存货</a:t>
              </a:r>
            </a:p>
          </p:txBody>
        </p:sp>
        <p:cxnSp>
          <p:nvCxnSpPr>
            <p:cNvPr id="24" name="肘形连接符 46"/>
            <p:cNvCxnSpPr>
              <a:cxnSpLocks noChangeShapeType="1"/>
              <a:stCxn id="14" idx="3"/>
            </p:cNvCxnSpPr>
            <p:nvPr/>
          </p:nvCxnSpPr>
          <p:spPr bwMode="auto">
            <a:xfrm flipH="1" flipV="1">
              <a:off x="5596092" y="2499009"/>
              <a:ext cx="2360190" cy="1909082"/>
            </a:xfrm>
            <a:prstGeom prst="bentConnector3">
              <a:avLst>
                <a:gd name="adj1" fmla="val -9685"/>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5" name="TextBox 28"/>
            <p:cNvSpPr txBox="1">
              <a:spLocks noChangeArrowheads="1"/>
            </p:cNvSpPr>
            <p:nvPr/>
          </p:nvSpPr>
          <p:spPr bwMode="auto">
            <a:xfrm>
              <a:off x="6648473" y="2123601"/>
              <a:ext cx="99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r>
                <a:rPr lang="zh-CN" altLang="en-US" sz="2000">
                  <a:latin typeface="黑体" pitchFamily="49" charset="-122"/>
                  <a:ea typeface="黑体" pitchFamily="49" charset="-122"/>
                </a:rPr>
                <a:t>取消</a:t>
              </a:r>
            </a:p>
          </p:txBody>
        </p:sp>
        <p:cxnSp>
          <p:nvCxnSpPr>
            <p:cNvPr id="26" name="肘形连接符 50"/>
            <p:cNvCxnSpPr>
              <a:cxnSpLocks noChangeShapeType="1"/>
              <a:stCxn id="14" idx="2"/>
              <a:endCxn id="15" idx="3"/>
            </p:cNvCxnSpPr>
            <p:nvPr/>
          </p:nvCxnSpPr>
          <p:spPr bwMode="auto">
            <a:xfrm rot="5400000">
              <a:off x="5638614" y="4633538"/>
              <a:ext cx="1109083" cy="1366075"/>
            </a:xfrm>
            <a:prstGeom prst="bentConnector2">
              <a:avLst/>
            </a:prstGeom>
            <a:noFill/>
            <a:ln w="222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7" name="TextBox 14"/>
            <p:cNvSpPr txBox="1">
              <a:spLocks noChangeArrowheads="1"/>
            </p:cNvSpPr>
            <p:nvPr/>
          </p:nvSpPr>
          <p:spPr bwMode="auto">
            <a:xfrm>
              <a:off x="6281482" y="5871116"/>
              <a:ext cx="15147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a:latin typeface="黑体" pitchFamily="49" charset="-122"/>
                  <a:ea typeface="黑体" pitchFamily="49" charset="-122"/>
                </a:rPr>
                <a:t>选中供应商</a:t>
              </a:r>
            </a:p>
          </p:txBody>
        </p:sp>
        <p:cxnSp>
          <p:nvCxnSpPr>
            <p:cNvPr id="28" name="直接箭头连接符 53"/>
            <p:cNvCxnSpPr>
              <a:cxnSpLocks noChangeShapeType="1"/>
              <a:stCxn id="13" idx="3"/>
              <a:endCxn id="14" idx="1"/>
            </p:cNvCxnSpPr>
            <p:nvPr/>
          </p:nvCxnSpPr>
          <p:spPr bwMode="auto">
            <a:xfrm flipV="1">
              <a:off x="3131880" y="4408091"/>
              <a:ext cx="2664222" cy="4478"/>
            </a:xfrm>
            <a:prstGeom prst="straightConnector1">
              <a:avLst/>
            </a:prstGeom>
            <a:noFill/>
            <a:ln w="222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p:cNvSpPr txBox="1">
              <a:spLocks noChangeArrowheads="1"/>
            </p:cNvSpPr>
            <p:nvPr/>
          </p:nvSpPr>
          <p:spPr bwMode="auto">
            <a:xfrm>
              <a:off x="3681724" y="3757248"/>
              <a:ext cx="178259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algn="ctr" eaLnBrk="1" hangingPunct="1"/>
              <a:r>
                <a:rPr lang="zh-CN" altLang="en-US" sz="2000">
                  <a:latin typeface="黑体" pitchFamily="49" charset="-122"/>
                  <a:ea typeface="黑体" pitchFamily="49" charset="-122"/>
                </a:rPr>
                <a:t>输入所需采购危化品名称</a:t>
              </a:r>
            </a:p>
          </p:txBody>
        </p:sp>
      </p:grpSp>
    </p:spTree>
    <p:extLst>
      <p:ext uri="{BB962C8B-B14F-4D97-AF65-F5344CB8AC3E}">
        <p14:creationId xmlns:p14="http://schemas.microsoft.com/office/powerpoint/2010/main" val="105985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04042" y="2096820"/>
            <a:ext cx="6274676" cy="430887"/>
          </a:xfrm>
          <a:prstGeom prst="rect">
            <a:avLst/>
          </a:prstGeom>
        </p:spPr>
        <p:txBody>
          <a:bodyPr wrap="square">
            <a:spAutoFit/>
          </a:bodyPr>
          <a:lstStyle/>
          <a:p>
            <a:pPr marL="342900" indent="-342900" algn="just">
              <a:buSzPct val="100000"/>
              <a:buFont typeface="Wingdings" pitchFamily="2" charset="2"/>
              <a:buChar char="l"/>
            </a:pPr>
            <a:r>
              <a:rPr lang="zh-CN" altLang="en-US" sz="2200" b="1" dirty="0">
                <a:latin typeface="黑体" pitchFamily="49" charset="-122"/>
                <a:ea typeface="黑体" pitchFamily="49" charset="-122"/>
                <a:sym typeface="Times New Roman" pitchFamily="18" charset="0"/>
              </a:rPr>
              <a:t>从业务场景生成</a:t>
            </a:r>
            <a:endParaRPr lang="en-US" altLang="zh-CN" sz="2200" b="1" dirty="0">
              <a:latin typeface="黑体" pitchFamily="49" charset="-122"/>
              <a:ea typeface="黑体" pitchFamily="49" charset="-122"/>
              <a:sym typeface="Times New Roman" pitchFamily="18" charset="0"/>
            </a:endParaRPr>
          </a:p>
        </p:txBody>
      </p:sp>
      <p:sp>
        <p:nvSpPr>
          <p:cNvPr id="6" name="圆角矩形 5"/>
          <p:cNvSpPr/>
          <p:nvPr/>
        </p:nvSpPr>
        <p:spPr>
          <a:xfrm>
            <a:off x="804041" y="1466198"/>
            <a:ext cx="4114800" cy="59909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SzPct val="100000"/>
            </a:pPr>
            <a:r>
              <a:rPr lang="zh-CN" altLang="en-US" sz="2600" b="1" dirty="0">
                <a:latin typeface="+mn-ea"/>
                <a:sym typeface="Times New Roman" pitchFamily="18" charset="0"/>
              </a:rPr>
              <a:t>确定测试数据来源</a:t>
            </a:r>
            <a:endParaRPr lang="en-US" altLang="zh-CN" sz="2600" b="1" dirty="0">
              <a:latin typeface="+mn-ea"/>
              <a:sym typeface="Times New Roman" pitchFamily="18" charset="0"/>
            </a:endParaRPr>
          </a:p>
        </p:txBody>
      </p:sp>
      <p:sp>
        <p:nvSpPr>
          <p:cNvPr id="30" name="圆角矩形 29"/>
          <p:cNvSpPr/>
          <p:nvPr/>
        </p:nvSpPr>
        <p:spPr>
          <a:xfrm>
            <a:off x="804040" y="2829939"/>
            <a:ext cx="4114801" cy="5990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SzPct val="100000"/>
            </a:pPr>
            <a:r>
              <a:rPr lang="zh-CN" altLang="en-US" sz="2600" b="1" dirty="0">
                <a:latin typeface="+mn-ea"/>
                <a:sym typeface="Times New Roman" pitchFamily="18" charset="0"/>
              </a:rPr>
              <a:t>测试数据生成</a:t>
            </a:r>
          </a:p>
        </p:txBody>
      </p:sp>
      <p:sp>
        <p:nvSpPr>
          <p:cNvPr id="8" name="矩形 7"/>
          <p:cNvSpPr/>
          <p:nvPr/>
        </p:nvSpPr>
        <p:spPr>
          <a:xfrm>
            <a:off x="804041" y="3429029"/>
            <a:ext cx="6959025" cy="2669962"/>
          </a:xfrm>
          <a:prstGeom prst="rect">
            <a:avLst/>
          </a:prstGeom>
        </p:spPr>
        <p:txBody>
          <a:bodyPr wrap="square">
            <a:spAutoFit/>
          </a:bodyPr>
          <a:lstStyle/>
          <a:p>
            <a:pPr marL="342900" indent="-342900" algn="just">
              <a:lnSpc>
                <a:spcPct val="125000"/>
              </a:lnSpc>
              <a:buSzPct val="100000"/>
              <a:buFont typeface="Wingdings" pitchFamily="2" charset="2"/>
              <a:buChar char="l"/>
            </a:pPr>
            <a:r>
              <a:rPr lang="zh-CN" altLang="en-US" sz="2200" b="1" dirty="0">
                <a:latin typeface="黑体" pitchFamily="49" charset="-122"/>
                <a:ea typeface="黑体" pitchFamily="49" charset="-122"/>
                <a:sym typeface="Times New Roman" pitchFamily="18" charset="0"/>
              </a:rPr>
              <a:t>场景理解：</a:t>
            </a:r>
            <a:endParaRPr lang="en-US" altLang="zh-CN" sz="2200" b="1" dirty="0">
              <a:latin typeface="黑体" pitchFamily="49" charset="-122"/>
              <a:ea typeface="黑体" pitchFamily="49" charset="-122"/>
              <a:sym typeface="Times New Roman" pitchFamily="18" charset="0"/>
            </a:endParaRPr>
          </a:p>
          <a:p>
            <a:pPr algn="just">
              <a:lnSpc>
                <a:spcPct val="125000"/>
              </a:lnSpc>
              <a:buSzPct val="100000"/>
            </a:pPr>
            <a:r>
              <a:rPr lang="en-US" altLang="zh-CN" sz="2200" b="1" i="1" dirty="0">
                <a:latin typeface="黑体" pitchFamily="49" charset="-122"/>
                <a:ea typeface="黑体" pitchFamily="49" charset="-122"/>
                <a:sym typeface="Times New Roman" pitchFamily="18" charset="0"/>
              </a:rPr>
              <a:t>   </a:t>
            </a:r>
            <a:r>
              <a:rPr lang="zh-CN" altLang="en-US" i="1" dirty="0">
                <a:latin typeface="黑体" pitchFamily="49" charset="-122"/>
                <a:ea typeface="黑体" pitchFamily="49" charset="-122"/>
                <a:sym typeface="Times New Roman" pitchFamily="18" charset="0"/>
              </a:rPr>
              <a:t>从界面输入一个已知的库存中存在的化学品名，则应该走到列表显示界面，选中化学品后，则应生成清单。若需要增加数量，也可向供应商申请。</a:t>
            </a:r>
            <a:endParaRPr lang="en-US" altLang="zh-CN" i="1" dirty="0">
              <a:latin typeface="黑体" pitchFamily="49" charset="-122"/>
              <a:ea typeface="黑体" pitchFamily="49" charset="-122"/>
              <a:sym typeface="Times New Roman" pitchFamily="18" charset="0"/>
            </a:endParaRPr>
          </a:p>
          <a:p>
            <a:pPr algn="just">
              <a:lnSpc>
                <a:spcPct val="125000"/>
              </a:lnSpc>
              <a:buSzPct val="100000"/>
            </a:pPr>
            <a:r>
              <a:rPr lang="zh-CN" altLang="en-US" i="1" dirty="0">
                <a:latin typeface="黑体" pitchFamily="49" charset="-122"/>
                <a:ea typeface="黑体" pitchFamily="49" charset="-122"/>
                <a:sym typeface="Times New Roman" pitchFamily="18" charset="0"/>
              </a:rPr>
              <a:t>    从界面输入一个库存中缺失的化学品名，则应该走到供应商界面，选中供应商后，应统计购买信息并生成清单。</a:t>
            </a:r>
            <a:endParaRPr lang="en-US" altLang="zh-CN" i="1" dirty="0">
              <a:latin typeface="黑体" pitchFamily="49" charset="-122"/>
              <a:ea typeface="黑体" pitchFamily="49" charset="-122"/>
              <a:sym typeface="Times New Roman" pitchFamily="18" charset="0"/>
            </a:endParaRPr>
          </a:p>
          <a:p>
            <a:pPr algn="just">
              <a:lnSpc>
                <a:spcPct val="125000"/>
              </a:lnSpc>
              <a:buSzPct val="100000"/>
            </a:pPr>
            <a:r>
              <a:rPr lang="en-US" altLang="zh-CN" i="1" dirty="0">
                <a:latin typeface="黑体" pitchFamily="49" charset="-122"/>
                <a:ea typeface="黑体" pitchFamily="49" charset="-122"/>
                <a:sym typeface="Times New Roman" pitchFamily="18" charset="0"/>
              </a:rPr>
              <a:t>    </a:t>
            </a:r>
            <a:r>
              <a:rPr lang="zh-CN" altLang="en-US" i="1" dirty="0">
                <a:latin typeface="黑体" pitchFamily="49" charset="-122"/>
                <a:ea typeface="黑体" pitchFamily="49" charset="-122"/>
                <a:sym typeface="Times New Roman" pitchFamily="18" charset="0"/>
              </a:rPr>
              <a:t>执行过程中，应可以撤销操作回到初始界面。</a:t>
            </a:r>
            <a:endParaRPr lang="zh-CN" altLang="en-US" dirty="0">
              <a:latin typeface="黑体" pitchFamily="49" charset="-122"/>
              <a:ea typeface="黑体" pitchFamily="49" charset="-122"/>
              <a:sym typeface="Times New Roman" pitchFamily="18" charset="0"/>
            </a:endParaRPr>
          </a:p>
        </p:txBody>
      </p:sp>
    </p:spTree>
    <p:extLst>
      <p:ext uri="{BB962C8B-B14F-4D97-AF65-F5344CB8AC3E}">
        <p14:creationId xmlns:p14="http://schemas.microsoft.com/office/powerpoint/2010/main" val="692539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18555" y="1052927"/>
            <a:ext cx="5314275" cy="523220"/>
          </a:xfrm>
          <a:prstGeom prst="rect">
            <a:avLst/>
          </a:prstGeom>
        </p:spPr>
        <p:txBody>
          <a:bodyPr wrap="none">
            <a:spAutoFit/>
          </a:bodyPr>
          <a:lstStyle/>
          <a:p>
            <a:pPr marL="457200" indent="-457200" algn="just">
              <a:buSzPct val="100000"/>
              <a:buFont typeface="Arial" pitchFamily="34" charset="0"/>
              <a:buChar char="•"/>
            </a:pPr>
            <a:r>
              <a:rPr lang="zh-CN" altLang="en-US" sz="2800" b="1" dirty="0">
                <a:latin typeface="+mn-ea"/>
                <a:sym typeface="Times New Roman" pitchFamily="18" charset="0"/>
              </a:rPr>
              <a:t>危化品管理系统的对话图模型</a:t>
            </a:r>
            <a:endParaRPr lang="en-US" altLang="zh-CN" sz="2800" b="1" dirty="0">
              <a:latin typeface="+mn-ea"/>
              <a:sym typeface="Times New Roman" pitchFamily="18" charset="0"/>
            </a:endParaRPr>
          </a:p>
        </p:txBody>
      </p:sp>
      <p:sp>
        <p:nvSpPr>
          <p:cNvPr id="57" name="文本框 1"/>
          <p:cNvSpPr txBox="1">
            <a:spLocks noChangeArrowheads="1"/>
          </p:cNvSpPr>
          <p:nvPr/>
        </p:nvSpPr>
        <p:spPr bwMode="auto">
          <a:xfrm>
            <a:off x="3507715" y="1983818"/>
            <a:ext cx="2160134" cy="707882"/>
          </a:xfrm>
          <a:prstGeom prst="rect">
            <a:avLst/>
          </a:prstGeom>
          <a:solidFill>
            <a:schemeClr val="accent2">
              <a:lumMod val="40000"/>
              <a:lumOff val="60000"/>
            </a:schemeClr>
          </a:solidFill>
          <a:ln w="15875">
            <a:solidFill>
              <a:schemeClr val="tx1"/>
            </a:solidFill>
            <a:miter lim="800000"/>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000" dirty="0">
                <a:latin typeface="黑体" pitchFamily="49" charset="-122"/>
                <a:ea typeface="黑体" pitchFamily="49" charset="-122"/>
              </a:rPr>
              <a:t>D-40</a:t>
            </a:r>
            <a:r>
              <a:rPr lang="zh-CN" altLang="en-US" sz="2000" dirty="0">
                <a:latin typeface="黑体" pitchFamily="49" charset="-122"/>
                <a:ea typeface="黑体" pitchFamily="49" charset="-122"/>
              </a:rPr>
              <a:t>：</a:t>
            </a:r>
            <a:endParaRPr lang="en-US" altLang="zh-CN" sz="2000" dirty="0">
              <a:latin typeface="黑体" pitchFamily="49" charset="-122"/>
              <a:ea typeface="黑体" pitchFamily="49" charset="-122"/>
            </a:endParaRPr>
          </a:p>
          <a:p>
            <a:pPr algn="ctr"/>
            <a:r>
              <a:rPr lang="zh-CN" altLang="en-US" sz="2000" dirty="0">
                <a:latin typeface="黑体" pitchFamily="49" charset="-122"/>
                <a:ea typeface="黑体" pitchFamily="49" charset="-122"/>
              </a:rPr>
              <a:t>选择危化品</a:t>
            </a:r>
          </a:p>
        </p:txBody>
      </p:sp>
      <p:sp>
        <p:nvSpPr>
          <p:cNvPr id="58" name="文本框 4"/>
          <p:cNvSpPr txBox="1">
            <a:spLocks noChangeArrowheads="1"/>
          </p:cNvSpPr>
          <p:nvPr/>
        </p:nvSpPr>
        <p:spPr bwMode="auto">
          <a:xfrm>
            <a:off x="1043555" y="3897368"/>
            <a:ext cx="2160134" cy="707882"/>
          </a:xfrm>
          <a:prstGeom prst="rect">
            <a:avLst/>
          </a:prstGeom>
          <a:solidFill>
            <a:schemeClr val="accent2">
              <a:lumMod val="40000"/>
              <a:lumOff val="60000"/>
            </a:schemeClr>
          </a:solidFill>
          <a:ln w="15875">
            <a:solidFill>
              <a:schemeClr val="tx1"/>
            </a:solidFill>
            <a:miter lim="800000"/>
            <a:headEnd/>
            <a:tailEnd/>
          </a:ln>
        </p:spPr>
        <p:txBody>
          <a:bodyPr>
            <a:spAutoFit/>
          </a:bodyPr>
          <a:lstStyle>
            <a:defPPr>
              <a:defRPr lang="zh-CN"/>
            </a:defPPr>
            <a:lvl1pPr algn="ctr">
              <a:defRPr sz="2000" b="1">
                <a:latin typeface="微软雅黑" pitchFamily="34" charset="-122"/>
                <a:ea typeface="微软雅黑"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r>
              <a:rPr lang="en-US" altLang="zh-CN" b="0" dirty="0">
                <a:latin typeface="黑体" pitchFamily="49" charset="-122"/>
                <a:ea typeface="黑体" pitchFamily="49" charset="-122"/>
              </a:rPr>
              <a:t>D-50</a:t>
            </a:r>
            <a:r>
              <a:rPr lang="zh-CN" altLang="en-US" b="0" dirty="0">
                <a:latin typeface="黑体" pitchFamily="49" charset="-122"/>
                <a:ea typeface="黑体" pitchFamily="49" charset="-122"/>
              </a:rPr>
              <a:t>：</a:t>
            </a:r>
            <a:endParaRPr lang="en-US" altLang="zh-CN" b="0" dirty="0">
              <a:latin typeface="黑体" pitchFamily="49" charset="-122"/>
              <a:ea typeface="黑体" pitchFamily="49" charset="-122"/>
            </a:endParaRPr>
          </a:p>
          <a:p>
            <a:r>
              <a:rPr lang="zh-CN" altLang="en-US" b="0" dirty="0">
                <a:latin typeface="黑体" pitchFamily="49" charset="-122"/>
                <a:ea typeface="黑体" pitchFamily="49" charset="-122"/>
              </a:rPr>
              <a:t>仓库内存货列表</a:t>
            </a:r>
          </a:p>
        </p:txBody>
      </p:sp>
      <p:sp>
        <p:nvSpPr>
          <p:cNvPr id="59" name="文本框 5"/>
          <p:cNvSpPr txBox="1">
            <a:spLocks noChangeArrowheads="1"/>
          </p:cNvSpPr>
          <p:nvPr/>
        </p:nvSpPr>
        <p:spPr bwMode="auto">
          <a:xfrm>
            <a:off x="5867854" y="3892890"/>
            <a:ext cx="2160134" cy="707882"/>
          </a:xfrm>
          <a:prstGeom prst="rect">
            <a:avLst/>
          </a:prstGeom>
          <a:solidFill>
            <a:schemeClr val="accent2">
              <a:lumMod val="40000"/>
              <a:lumOff val="60000"/>
            </a:schemeClr>
          </a:solidFill>
          <a:ln w="15875">
            <a:solidFill>
              <a:schemeClr val="tx1"/>
            </a:solidFill>
            <a:miter lim="800000"/>
            <a:headEnd/>
            <a:tailEnd/>
          </a:ln>
        </p:spPr>
        <p:txBody>
          <a:bodyPr>
            <a:spAutoFit/>
          </a:bodyPr>
          <a:lstStyle>
            <a:defPPr>
              <a:defRPr lang="zh-CN"/>
            </a:defPPr>
            <a:lvl1pPr algn="ctr">
              <a:defRPr sz="2000" b="1">
                <a:latin typeface="微软雅黑" pitchFamily="34" charset="-122"/>
                <a:ea typeface="微软雅黑"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r>
              <a:rPr lang="en-US" altLang="zh-CN" b="0" dirty="0">
                <a:latin typeface="黑体" pitchFamily="49" charset="-122"/>
                <a:ea typeface="黑体" pitchFamily="49" charset="-122"/>
              </a:rPr>
              <a:t>D-60</a:t>
            </a:r>
            <a:r>
              <a:rPr lang="zh-CN" altLang="en-US" b="0" dirty="0">
                <a:latin typeface="黑体" pitchFamily="49" charset="-122"/>
                <a:ea typeface="黑体" pitchFamily="49" charset="-122"/>
              </a:rPr>
              <a:t>：</a:t>
            </a:r>
            <a:endParaRPr lang="en-US" altLang="zh-CN" b="0" dirty="0">
              <a:latin typeface="黑体" pitchFamily="49" charset="-122"/>
              <a:ea typeface="黑体" pitchFamily="49" charset="-122"/>
            </a:endParaRPr>
          </a:p>
          <a:p>
            <a:r>
              <a:rPr lang="zh-CN" altLang="en-US" b="0" dirty="0">
                <a:latin typeface="黑体" pitchFamily="49" charset="-122"/>
                <a:ea typeface="黑体" pitchFamily="49" charset="-122"/>
              </a:rPr>
              <a:t>供应商列表</a:t>
            </a:r>
          </a:p>
        </p:txBody>
      </p:sp>
      <p:sp>
        <p:nvSpPr>
          <p:cNvPr id="60" name="文本框 6"/>
          <p:cNvSpPr txBox="1">
            <a:spLocks noChangeArrowheads="1"/>
          </p:cNvSpPr>
          <p:nvPr/>
        </p:nvSpPr>
        <p:spPr bwMode="auto">
          <a:xfrm>
            <a:off x="3421742" y="5355909"/>
            <a:ext cx="2160134" cy="707882"/>
          </a:xfrm>
          <a:prstGeom prst="rect">
            <a:avLst/>
          </a:prstGeom>
          <a:solidFill>
            <a:schemeClr val="accent2">
              <a:lumMod val="40000"/>
              <a:lumOff val="60000"/>
            </a:schemeClr>
          </a:solidFill>
          <a:ln w="15875">
            <a:solidFill>
              <a:schemeClr val="tx1"/>
            </a:solidFill>
            <a:miter lim="800000"/>
            <a:headEnd/>
            <a:tailEnd/>
          </a:ln>
        </p:spPr>
        <p:txBody>
          <a:bodyPr>
            <a:spAutoFit/>
          </a:bodyPr>
          <a:lstStyle>
            <a:defPPr>
              <a:defRPr lang="zh-CN"/>
            </a:defPPr>
            <a:lvl1pPr algn="ctr">
              <a:defRPr sz="2000" b="1">
                <a:latin typeface="微软雅黑" pitchFamily="34" charset="-122"/>
                <a:ea typeface="微软雅黑"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r>
              <a:rPr lang="en-US" altLang="zh-CN" b="0" dirty="0">
                <a:latin typeface="黑体" pitchFamily="49" charset="-122"/>
                <a:ea typeface="黑体" pitchFamily="49" charset="-122"/>
              </a:rPr>
              <a:t>D-70</a:t>
            </a:r>
            <a:r>
              <a:rPr lang="zh-CN" altLang="en-US" b="0" dirty="0">
                <a:latin typeface="黑体" pitchFamily="49" charset="-122"/>
                <a:ea typeface="黑体" pitchFamily="49" charset="-122"/>
              </a:rPr>
              <a:t>：</a:t>
            </a:r>
            <a:endParaRPr lang="en-US" altLang="zh-CN" b="0" dirty="0">
              <a:latin typeface="黑体" pitchFamily="49" charset="-122"/>
              <a:ea typeface="黑体" pitchFamily="49" charset="-122"/>
            </a:endParaRPr>
          </a:p>
          <a:p>
            <a:r>
              <a:rPr lang="zh-CN" altLang="en-US" b="0" dirty="0">
                <a:latin typeface="黑体" pitchFamily="49" charset="-122"/>
                <a:ea typeface="黑体" pitchFamily="49" charset="-122"/>
              </a:rPr>
              <a:t>生成清单</a:t>
            </a:r>
          </a:p>
        </p:txBody>
      </p:sp>
      <p:sp>
        <p:nvSpPr>
          <p:cNvPr id="61" name="TextBox 14"/>
          <p:cNvSpPr txBox="1">
            <a:spLocks noChangeArrowheads="1"/>
          </p:cNvSpPr>
          <p:nvPr/>
        </p:nvSpPr>
        <p:spPr bwMode="auto">
          <a:xfrm>
            <a:off x="5075805" y="2867637"/>
            <a:ext cx="279216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a:latin typeface="黑体" pitchFamily="49" charset="-122"/>
                <a:ea typeface="黑体" pitchFamily="49" charset="-122"/>
              </a:rPr>
              <a:t>输入品名，仓库无存货</a:t>
            </a:r>
          </a:p>
        </p:txBody>
      </p:sp>
      <p:cxnSp>
        <p:nvCxnSpPr>
          <p:cNvPr id="62" name="肘形连接符 9"/>
          <p:cNvCxnSpPr>
            <a:cxnSpLocks noChangeShapeType="1"/>
          </p:cNvCxnSpPr>
          <p:nvPr/>
        </p:nvCxnSpPr>
        <p:spPr bwMode="auto">
          <a:xfrm rot="10800000" flipH="1">
            <a:off x="1024571" y="2337759"/>
            <a:ext cx="2464159" cy="1913550"/>
          </a:xfrm>
          <a:prstGeom prst="bentConnector3">
            <a:avLst>
              <a:gd name="adj1" fmla="val -9278"/>
            </a:avLst>
          </a:prstGeom>
          <a:noFill/>
          <a:ln w="6032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63" name="TextBox 28"/>
          <p:cNvSpPr txBox="1">
            <a:spLocks noChangeArrowheads="1"/>
          </p:cNvSpPr>
          <p:nvPr/>
        </p:nvSpPr>
        <p:spPr bwMode="auto">
          <a:xfrm>
            <a:off x="1655353" y="1978664"/>
            <a:ext cx="996929" cy="400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r>
              <a:rPr lang="zh-CN" altLang="en-US" sz="2000">
                <a:latin typeface="黑体" pitchFamily="49" charset="-122"/>
                <a:ea typeface="黑体" pitchFamily="49" charset="-122"/>
              </a:rPr>
              <a:t>取消</a:t>
            </a:r>
          </a:p>
        </p:txBody>
      </p:sp>
      <p:cxnSp>
        <p:nvCxnSpPr>
          <p:cNvPr id="64" name="肘形连接符 14"/>
          <p:cNvCxnSpPr>
            <a:cxnSpLocks noChangeShapeType="1"/>
          </p:cNvCxnSpPr>
          <p:nvPr/>
        </p:nvCxnSpPr>
        <p:spPr bwMode="auto">
          <a:xfrm rot="5400000">
            <a:off x="2744529" y="2063121"/>
            <a:ext cx="1205668" cy="2464159"/>
          </a:xfrm>
          <a:prstGeom prst="bentConnector3">
            <a:avLst>
              <a:gd name="adj1" fmla="val 50000"/>
            </a:avLst>
          </a:prstGeom>
          <a:noFill/>
          <a:ln w="6032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5" name="肘形连接符 34"/>
          <p:cNvCxnSpPr>
            <a:cxnSpLocks noChangeShapeType="1"/>
            <a:endCxn id="59" idx="0"/>
          </p:cNvCxnSpPr>
          <p:nvPr/>
        </p:nvCxnSpPr>
        <p:spPr bwMode="auto">
          <a:xfrm>
            <a:off x="4587782" y="3294534"/>
            <a:ext cx="2360139" cy="598356"/>
          </a:xfrm>
          <a:prstGeom prst="bentConnector2">
            <a:avLst/>
          </a:prstGeom>
          <a:noFill/>
          <a:ln w="28575"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66" name="TextBox 14"/>
          <p:cNvSpPr txBox="1">
            <a:spLocks noChangeArrowheads="1"/>
          </p:cNvSpPr>
          <p:nvPr/>
        </p:nvSpPr>
        <p:spPr bwMode="auto">
          <a:xfrm>
            <a:off x="971550" y="5742132"/>
            <a:ext cx="2304143"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a:latin typeface="黑体" pitchFamily="49" charset="-122"/>
                <a:ea typeface="黑体" pitchFamily="49" charset="-122"/>
              </a:rPr>
              <a:t>选中申请的危化品</a:t>
            </a:r>
          </a:p>
        </p:txBody>
      </p:sp>
      <p:cxnSp>
        <p:nvCxnSpPr>
          <p:cNvPr id="67" name="肘形连接符 40"/>
          <p:cNvCxnSpPr>
            <a:cxnSpLocks noChangeShapeType="1"/>
          </p:cNvCxnSpPr>
          <p:nvPr/>
        </p:nvCxnSpPr>
        <p:spPr bwMode="auto">
          <a:xfrm rot="16200000" flipH="1">
            <a:off x="2220382" y="4508490"/>
            <a:ext cx="1104599" cy="1298119"/>
          </a:xfrm>
          <a:prstGeom prst="bentConnector2">
            <a:avLst/>
          </a:prstGeom>
          <a:noFill/>
          <a:ln w="6032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68" name="TextBox 14"/>
          <p:cNvSpPr txBox="1">
            <a:spLocks noChangeArrowheads="1"/>
          </p:cNvSpPr>
          <p:nvPr/>
        </p:nvSpPr>
        <p:spPr bwMode="auto">
          <a:xfrm>
            <a:off x="1462228" y="2867637"/>
            <a:ext cx="279216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dirty="0">
                <a:latin typeface="黑体" pitchFamily="49" charset="-122"/>
                <a:ea typeface="黑体" pitchFamily="49" charset="-122"/>
              </a:rPr>
              <a:t>输入品名，仓库有存货</a:t>
            </a:r>
          </a:p>
        </p:txBody>
      </p:sp>
      <p:cxnSp>
        <p:nvCxnSpPr>
          <p:cNvPr id="69" name="肘形连接符 46"/>
          <p:cNvCxnSpPr>
            <a:cxnSpLocks noChangeShapeType="1"/>
            <a:stCxn id="59" idx="3"/>
          </p:cNvCxnSpPr>
          <p:nvPr/>
        </p:nvCxnSpPr>
        <p:spPr bwMode="auto">
          <a:xfrm flipH="1" flipV="1">
            <a:off x="5667849" y="2337759"/>
            <a:ext cx="2360139" cy="1909072"/>
          </a:xfrm>
          <a:prstGeom prst="bentConnector3">
            <a:avLst>
              <a:gd name="adj1" fmla="val -9685"/>
            </a:avLst>
          </a:prstGeom>
          <a:noFill/>
          <a:ln w="28575"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70" name="TextBox 28"/>
          <p:cNvSpPr txBox="1">
            <a:spLocks noChangeArrowheads="1"/>
          </p:cNvSpPr>
          <p:nvPr/>
        </p:nvSpPr>
        <p:spPr bwMode="auto">
          <a:xfrm>
            <a:off x="6720207" y="1962353"/>
            <a:ext cx="996929" cy="400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r>
              <a:rPr lang="zh-CN" altLang="en-US" sz="2000">
                <a:latin typeface="黑体" pitchFamily="49" charset="-122"/>
                <a:ea typeface="黑体" pitchFamily="49" charset="-122"/>
              </a:rPr>
              <a:t>取消</a:t>
            </a:r>
          </a:p>
        </p:txBody>
      </p:sp>
      <p:cxnSp>
        <p:nvCxnSpPr>
          <p:cNvPr id="71" name="肘形连接符 50"/>
          <p:cNvCxnSpPr>
            <a:cxnSpLocks noChangeShapeType="1"/>
            <a:stCxn id="59" idx="2"/>
            <a:endCxn id="60" idx="3"/>
          </p:cNvCxnSpPr>
          <p:nvPr/>
        </p:nvCxnSpPr>
        <p:spPr bwMode="auto">
          <a:xfrm rot="5400000">
            <a:off x="5710361" y="4472289"/>
            <a:ext cx="1109077" cy="1366046"/>
          </a:xfrm>
          <a:prstGeom prst="bentConnector2">
            <a:avLst/>
          </a:prstGeom>
          <a:noFill/>
          <a:ln w="28575"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72" name="TextBox 14"/>
          <p:cNvSpPr txBox="1">
            <a:spLocks noChangeArrowheads="1"/>
          </p:cNvSpPr>
          <p:nvPr/>
        </p:nvSpPr>
        <p:spPr bwMode="auto">
          <a:xfrm>
            <a:off x="6353224" y="5709849"/>
            <a:ext cx="1514748"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a:latin typeface="黑体" pitchFamily="49" charset="-122"/>
                <a:ea typeface="黑体" pitchFamily="49" charset="-122"/>
              </a:rPr>
              <a:t>选中供应商</a:t>
            </a:r>
          </a:p>
        </p:txBody>
      </p:sp>
      <p:cxnSp>
        <p:nvCxnSpPr>
          <p:cNvPr id="73" name="直接箭头连接符 53"/>
          <p:cNvCxnSpPr>
            <a:cxnSpLocks noChangeShapeType="1"/>
          </p:cNvCxnSpPr>
          <p:nvPr/>
        </p:nvCxnSpPr>
        <p:spPr bwMode="auto">
          <a:xfrm flipV="1">
            <a:off x="3194212" y="4236824"/>
            <a:ext cx="2664165" cy="4478"/>
          </a:xfrm>
          <a:prstGeom prst="straightConnector1">
            <a:avLst/>
          </a:prstGeom>
          <a:noFill/>
          <a:ln w="6032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74" name="TextBox 73"/>
          <p:cNvSpPr txBox="1">
            <a:spLocks noChangeArrowheads="1"/>
          </p:cNvSpPr>
          <p:nvPr/>
        </p:nvSpPr>
        <p:spPr bwMode="auto">
          <a:xfrm>
            <a:off x="3753521" y="3595992"/>
            <a:ext cx="1782554"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algn="ctr" eaLnBrk="1" hangingPunct="1"/>
            <a:r>
              <a:rPr lang="zh-CN" altLang="en-US" sz="2000" dirty="0">
                <a:latin typeface="黑体" pitchFamily="49" charset="-122"/>
                <a:ea typeface="黑体" pitchFamily="49" charset="-122"/>
              </a:rPr>
              <a:t>输入所需采购危化品名称</a:t>
            </a:r>
          </a:p>
        </p:txBody>
      </p:sp>
      <p:cxnSp>
        <p:nvCxnSpPr>
          <p:cNvPr id="24" name="肘形连接符 9"/>
          <p:cNvCxnSpPr>
            <a:cxnSpLocks noChangeShapeType="1"/>
          </p:cNvCxnSpPr>
          <p:nvPr/>
        </p:nvCxnSpPr>
        <p:spPr bwMode="auto">
          <a:xfrm rot="10800000" flipH="1">
            <a:off x="1029894" y="2342379"/>
            <a:ext cx="2464159" cy="1913550"/>
          </a:xfrm>
          <a:prstGeom prst="bentConnector3">
            <a:avLst>
              <a:gd name="adj1" fmla="val -9278"/>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5" name="肘形连接符 14"/>
          <p:cNvCxnSpPr>
            <a:cxnSpLocks noChangeShapeType="1"/>
          </p:cNvCxnSpPr>
          <p:nvPr/>
        </p:nvCxnSpPr>
        <p:spPr bwMode="auto">
          <a:xfrm rot="5400000">
            <a:off x="2739207" y="2067075"/>
            <a:ext cx="1205668" cy="2464159"/>
          </a:xfrm>
          <a:prstGeom prst="bentConnector3">
            <a:avLst>
              <a:gd name="adj1" fmla="val 50000"/>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 name="肘形连接符 40"/>
          <p:cNvCxnSpPr>
            <a:cxnSpLocks noChangeShapeType="1"/>
          </p:cNvCxnSpPr>
          <p:nvPr/>
        </p:nvCxnSpPr>
        <p:spPr bwMode="auto">
          <a:xfrm rot="16200000" flipH="1">
            <a:off x="2206721" y="4513110"/>
            <a:ext cx="1104599" cy="1298119"/>
          </a:xfrm>
          <a:prstGeom prst="bentConnector2">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7" name="直接箭头连接符 53"/>
          <p:cNvCxnSpPr>
            <a:cxnSpLocks noChangeShapeType="1"/>
          </p:cNvCxnSpPr>
          <p:nvPr/>
        </p:nvCxnSpPr>
        <p:spPr bwMode="auto">
          <a:xfrm flipV="1">
            <a:off x="3203689" y="4234585"/>
            <a:ext cx="2664165" cy="4478"/>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7164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354611"/>
            <a:ext cx="9143999" cy="1010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97119" y="1628624"/>
            <a:ext cx="1124026" cy="523220"/>
          </a:xfrm>
          <a:prstGeom prst="rect">
            <a:avLst/>
          </a:prstGeom>
        </p:spPr>
        <p:txBody>
          <a:bodyPr wrap="none">
            <a:spAutoFit/>
          </a:bodyPr>
          <a:lstStyle/>
          <a:p>
            <a:pPr algn="just">
              <a:buClr>
                <a:schemeClr val="accent1"/>
              </a:buClr>
              <a:buSzPct val="100000"/>
            </a:pPr>
            <a:r>
              <a:rPr lang="zh-CN" altLang="en-US" sz="2800" b="1" dirty="0">
                <a:solidFill>
                  <a:schemeClr val="bg1"/>
                </a:solidFill>
                <a:latin typeface="微软雅黑" pitchFamily="34" charset="-122"/>
                <a:ea typeface="微软雅黑" pitchFamily="34" charset="-122"/>
                <a:sym typeface="Times New Roman" pitchFamily="18" charset="0"/>
              </a:rPr>
              <a:t>案例</a:t>
            </a:r>
            <a:r>
              <a:rPr lang="en-US" altLang="zh-CN" sz="2800" b="1" dirty="0">
                <a:solidFill>
                  <a:schemeClr val="bg1"/>
                </a:solidFill>
                <a:latin typeface="微软雅黑" pitchFamily="34" charset="-122"/>
                <a:ea typeface="微软雅黑" pitchFamily="34" charset="-122"/>
                <a:sym typeface="Times New Roman" pitchFamily="18" charset="0"/>
              </a:rPr>
              <a:t>1</a:t>
            </a:r>
          </a:p>
        </p:txBody>
      </p:sp>
      <p:sp>
        <p:nvSpPr>
          <p:cNvPr id="8" name="矩形 7"/>
          <p:cNvSpPr/>
          <p:nvPr/>
        </p:nvSpPr>
        <p:spPr>
          <a:xfrm>
            <a:off x="3922947" y="1628624"/>
            <a:ext cx="2698175" cy="523220"/>
          </a:xfrm>
          <a:prstGeom prst="rect">
            <a:avLst/>
          </a:prstGeom>
        </p:spPr>
        <p:txBody>
          <a:bodyPr wrap="none">
            <a:spAutoFit/>
          </a:bodyPr>
          <a:lstStyle/>
          <a:p>
            <a:pPr algn="just">
              <a:buClr>
                <a:schemeClr val="accent1"/>
              </a:buClr>
              <a:buSzPct val="100000"/>
            </a:pPr>
            <a:r>
              <a:rPr lang="zh-CN" altLang="en-US" sz="2800" b="1" dirty="0">
                <a:solidFill>
                  <a:schemeClr val="bg1"/>
                </a:solidFill>
                <a:latin typeface="微软雅黑" pitchFamily="34" charset="-122"/>
                <a:ea typeface="微软雅黑" pitchFamily="34" charset="-122"/>
                <a:sym typeface="Times New Roman" pitchFamily="18" charset="0"/>
              </a:rPr>
              <a:t>危化品管理系统</a:t>
            </a:r>
            <a:endParaRPr lang="en-US" altLang="zh-CN" sz="2800" b="1" dirty="0">
              <a:solidFill>
                <a:schemeClr val="bg1"/>
              </a:solidFill>
              <a:latin typeface="微软雅黑" pitchFamily="34" charset="-122"/>
              <a:ea typeface="微软雅黑" pitchFamily="34" charset="-122"/>
              <a:sym typeface="Times New Roman" pitchFamily="18" charset="0"/>
            </a:endParaRPr>
          </a:p>
        </p:txBody>
      </p:sp>
      <p:sp>
        <p:nvSpPr>
          <p:cNvPr id="10" name="矩形 9"/>
          <p:cNvSpPr/>
          <p:nvPr/>
        </p:nvSpPr>
        <p:spPr>
          <a:xfrm>
            <a:off x="991456" y="2583132"/>
            <a:ext cx="6954367" cy="2076979"/>
          </a:xfrm>
          <a:prstGeom prst="rect">
            <a:avLst/>
          </a:prstGeom>
        </p:spPr>
        <p:txBody>
          <a:bodyPr wrap="square">
            <a:spAutoFit/>
          </a:bodyPr>
          <a:lstStyle/>
          <a:p>
            <a:pPr algn="just">
              <a:lnSpc>
                <a:spcPct val="120000"/>
              </a:lnSpc>
              <a:spcAft>
                <a:spcPts val="500"/>
              </a:spcAft>
              <a:buClr>
                <a:schemeClr val="accent1"/>
              </a:buClr>
              <a:buSzPct val="100000"/>
            </a:pPr>
            <a:r>
              <a:rPr lang="zh-CN" altLang="en-US" sz="2400" b="1" dirty="0">
                <a:latin typeface="黑体" pitchFamily="49" charset="-122"/>
                <a:ea typeface="黑体" pitchFamily="49" charset="-122"/>
                <a:sym typeface="Times New Roman" pitchFamily="18" charset="0"/>
              </a:rPr>
              <a:t>植入错误以后的需求</a:t>
            </a:r>
            <a:endParaRPr lang="en-US" altLang="zh-CN" sz="2400" b="1" dirty="0">
              <a:latin typeface="黑体" pitchFamily="49" charset="-122"/>
              <a:ea typeface="黑体" pitchFamily="49" charset="-122"/>
              <a:sym typeface="Times New Roman" pitchFamily="18" charset="0"/>
            </a:endParaRPr>
          </a:p>
          <a:p>
            <a:pPr algn="just">
              <a:lnSpc>
                <a:spcPct val="120000"/>
              </a:lnSpc>
              <a:buSzPct val="100000"/>
              <a:buFont typeface="Wingdings" pitchFamily="2" charset="2"/>
              <a:buChar char="l"/>
            </a:pPr>
            <a:r>
              <a:rPr lang="zh-CN" altLang="en-US" sz="2000" dirty="0">
                <a:latin typeface="黑体" pitchFamily="49" charset="-122"/>
                <a:ea typeface="黑体" pitchFamily="49" charset="-122"/>
                <a:sym typeface="Times New Roman" pitchFamily="18" charset="0"/>
              </a:rPr>
              <a:t>“若仓库中有被请求的化学品，则以列表显示这些品种”</a:t>
            </a:r>
            <a:endParaRPr lang="en-US" altLang="zh-CN" sz="2000" dirty="0">
              <a:latin typeface="黑体" pitchFamily="49" charset="-122"/>
              <a:ea typeface="黑体" pitchFamily="49" charset="-122"/>
              <a:sym typeface="Times New Roman" pitchFamily="18" charset="0"/>
            </a:endParaRPr>
          </a:p>
          <a:p>
            <a:pPr algn="just">
              <a:lnSpc>
                <a:spcPct val="120000"/>
              </a:lnSpc>
              <a:buSzPct val="100000"/>
              <a:buFont typeface="Wingdings" pitchFamily="2" charset="2"/>
              <a:buChar char="l"/>
            </a:pPr>
            <a:r>
              <a:rPr lang="zh-CN" altLang="en-US" sz="2000" dirty="0">
                <a:latin typeface="黑体" pitchFamily="49" charset="-122"/>
                <a:ea typeface="黑体" pitchFamily="49" charset="-122"/>
                <a:sym typeface="Times New Roman" pitchFamily="18" charset="0"/>
              </a:rPr>
              <a:t>“</a:t>
            </a:r>
            <a:r>
              <a:rPr lang="zh-CN" altLang="en-US" sz="2000" strike="sngStrike" dirty="0">
                <a:solidFill>
                  <a:srgbClr val="FF0000"/>
                </a:solidFill>
                <a:latin typeface="黑体" pitchFamily="49" charset="-122"/>
                <a:ea typeface="黑体" pitchFamily="49" charset="-122"/>
                <a:sym typeface="Times New Roman" pitchFamily="18" charset="0"/>
              </a:rPr>
              <a:t>用户可以从显示列表中，选取一项化学品；或者新申请一项仓库中暂缺的化学品</a:t>
            </a:r>
            <a:r>
              <a:rPr lang="zh-CN" altLang="en-US" sz="2000" dirty="0">
                <a:latin typeface="黑体" pitchFamily="49" charset="-122"/>
                <a:ea typeface="黑体" pitchFamily="49" charset="-122"/>
                <a:sym typeface="Times New Roman" pitchFamily="18" charset="0"/>
              </a:rPr>
              <a:t>”</a:t>
            </a:r>
            <a:endParaRPr lang="en-US" altLang="zh-CN" sz="2000" dirty="0">
              <a:latin typeface="黑体" pitchFamily="49" charset="-122"/>
              <a:ea typeface="黑体" pitchFamily="49" charset="-122"/>
              <a:sym typeface="Times New Roman" pitchFamily="18" charset="0"/>
            </a:endParaRPr>
          </a:p>
          <a:p>
            <a:pPr algn="just">
              <a:lnSpc>
                <a:spcPct val="120000"/>
              </a:lnSpc>
              <a:buSzPct val="100000"/>
              <a:buFont typeface="Wingdings" pitchFamily="2" charset="2"/>
              <a:buChar char="l"/>
            </a:pPr>
            <a:r>
              <a:rPr lang="zh-CN" altLang="en-US" sz="2000" dirty="0">
                <a:latin typeface="黑体" pitchFamily="49" charset="-122"/>
                <a:ea typeface="黑体" pitchFamily="49" charset="-122"/>
                <a:sym typeface="Times New Roman" pitchFamily="18" charset="0"/>
              </a:rPr>
              <a:t>用户可以在查询过程中取消操作，重新输入名称</a:t>
            </a:r>
            <a:endParaRPr lang="en-US" altLang="zh-CN" sz="2000" dirty="0">
              <a:latin typeface="黑体" pitchFamily="49" charset="-122"/>
              <a:ea typeface="黑体" pitchFamily="49" charset="-122"/>
              <a:sym typeface="Times New Roman" pitchFamily="18" charset="0"/>
            </a:endParaRPr>
          </a:p>
        </p:txBody>
      </p:sp>
    </p:spTree>
    <p:extLst>
      <p:ext uri="{BB962C8B-B14F-4D97-AF65-F5344CB8AC3E}">
        <p14:creationId xmlns:p14="http://schemas.microsoft.com/office/powerpoint/2010/main" val="226759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83808" y="1052927"/>
            <a:ext cx="7109639" cy="523220"/>
          </a:xfrm>
          <a:prstGeom prst="rect">
            <a:avLst/>
          </a:prstGeom>
        </p:spPr>
        <p:txBody>
          <a:bodyPr wrap="none">
            <a:spAutoFit/>
          </a:bodyPr>
          <a:lstStyle/>
          <a:p>
            <a:pPr marL="457200" indent="-457200" algn="just">
              <a:buSzPct val="100000"/>
              <a:buFont typeface="Arial" pitchFamily="34" charset="0"/>
              <a:buChar char="•"/>
            </a:pPr>
            <a:r>
              <a:rPr lang="zh-CN" altLang="en-US" sz="2800" b="1" dirty="0">
                <a:latin typeface="+mn-ea"/>
                <a:sym typeface="Times New Roman" pitchFamily="18" charset="0"/>
              </a:rPr>
              <a:t>植入错误后的危化品管理系统对话图模型</a:t>
            </a:r>
          </a:p>
        </p:txBody>
      </p:sp>
      <p:sp>
        <p:nvSpPr>
          <p:cNvPr id="57" name="文本框 1"/>
          <p:cNvSpPr txBox="1">
            <a:spLocks noChangeArrowheads="1"/>
          </p:cNvSpPr>
          <p:nvPr/>
        </p:nvSpPr>
        <p:spPr bwMode="auto">
          <a:xfrm>
            <a:off x="3507715" y="1983818"/>
            <a:ext cx="2160134" cy="707882"/>
          </a:xfrm>
          <a:prstGeom prst="rect">
            <a:avLst/>
          </a:prstGeom>
          <a:solidFill>
            <a:schemeClr val="accent2">
              <a:lumMod val="40000"/>
              <a:lumOff val="60000"/>
            </a:schemeClr>
          </a:solidFill>
          <a:ln w="15875">
            <a:solidFill>
              <a:schemeClr val="tx1"/>
            </a:solidFill>
            <a:miter lim="800000"/>
            <a:headEnd/>
            <a:tailEnd/>
          </a:ln>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000" dirty="0">
                <a:latin typeface="黑体" pitchFamily="49" charset="-122"/>
                <a:ea typeface="黑体" pitchFamily="49" charset="-122"/>
              </a:rPr>
              <a:t>D-40</a:t>
            </a:r>
            <a:r>
              <a:rPr lang="zh-CN" altLang="en-US" sz="2000" dirty="0">
                <a:latin typeface="黑体" pitchFamily="49" charset="-122"/>
                <a:ea typeface="黑体" pitchFamily="49" charset="-122"/>
              </a:rPr>
              <a:t>：</a:t>
            </a:r>
            <a:endParaRPr lang="en-US" altLang="zh-CN" sz="2000" dirty="0">
              <a:latin typeface="黑体" pitchFamily="49" charset="-122"/>
              <a:ea typeface="黑体" pitchFamily="49" charset="-122"/>
            </a:endParaRPr>
          </a:p>
          <a:p>
            <a:pPr algn="ctr"/>
            <a:r>
              <a:rPr lang="zh-CN" altLang="en-US" sz="2000" dirty="0">
                <a:latin typeface="黑体" pitchFamily="49" charset="-122"/>
                <a:ea typeface="黑体" pitchFamily="49" charset="-122"/>
              </a:rPr>
              <a:t>选择危化品</a:t>
            </a:r>
          </a:p>
        </p:txBody>
      </p:sp>
      <p:sp>
        <p:nvSpPr>
          <p:cNvPr id="58" name="文本框 4"/>
          <p:cNvSpPr txBox="1">
            <a:spLocks noChangeArrowheads="1"/>
          </p:cNvSpPr>
          <p:nvPr/>
        </p:nvSpPr>
        <p:spPr bwMode="auto">
          <a:xfrm>
            <a:off x="1043555" y="3897368"/>
            <a:ext cx="2160134" cy="707882"/>
          </a:xfrm>
          <a:prstGeom prst="rect">
            <a:avLst/>
          </a:prstGeom>
          <a:solidFill>
            <a:schemeClr val="accent2">
              <a:lumMod val="40000"/>
              <a:lumOff val="60000"/>
            </a:schemeClr>
          </a:solidFill>
          <a:ln w="15875">
            <a:solidFill>
              <a:schemeClr val="tx1"/>
            </a:solidFill>
            <a:miter lim="800000"/>
            <a:headEnd/>
            <a:tailEnd/>
          </a:ln>
        </p:spPr>
        <p:txBody>
          <a:bodyPr>
            <a:spAutoFit/>
          </a:bodyPr>
          <a:lstStyle>
            <a:defPPr>
              <a:defRPr lang="zh-CN"/>
            </a:defPPr>
            <a:lvl1pPr algn="ctr">
              <a:defRPr sz="2000" b="1">
                <a:latin typeface="微软雅黑" pitchFamily="34" charset="-122"/>
                <a:ea typeface="微软雅黑"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r>
              <a:rPr lang="en-US" altLang="zh-CN" b="0" dirty="0">
                <a:latin typeface="黑体" pitchFamily="49" charset="-122"/>
                <a:ea typeface="黑体" pitchFamily="49" charset="-122"/>
              </a:rPr>
              <a:t>D-50</a:t>
            </a:r>
            <a:r>
              <a:rPr lang="zh-CN" altLang="en-US" b="0" dirty="0">
                <a:latin typeface="黑体" pitchFamily="49" charset="-122"/>
                <a:ea typeface="黑体" pitchFamily="49" charset="-122"/>
              </a:rPr>
              <a:t>：</a:t>
            </a:r>
            <a:endParaRPr lang="en-US" altLang="zh-CN" b="0" dirty="0">
              <a:latin typeface="黑体" pitchFamily="49" charset="-122"/>
              <a:ea typeface="黑体" pitchFamily="49" charset="-122"/>
            </a:endParaRPr>
          </a:p>
          <a:p>
            <a:r>
              <a:rPr lang="zh-CN" altLang="en-US" b="0" dirty="0">
                <a:latin typeface="黑体" pitchFamily="49" charset="-122"/>
                <a:ea typeface="黑体" pitchFamily="49" charset="-122"/>
              </a:rPr>
              <a:t>仓库内存货列表</a:t>
            </a:r>
          </a:p>
        </p:txBody>
      </p:sp>
      <p:sp>
        <p:nvSpPr>
          <p:cNvPr id="60" name="文本框 6"/>
          <p:cNvSpPr txBox="1">
            <a:spLocks noChangeArrowheads="1"/>
          </p:cNvSpPr>
          <p:nvPr/>
        </p:nvSpPr>
        <p:spPr bwMode="auto">
          <a:xfrm>
            <a:off x="3421742" y="5355909"/>
            <a:ext cx="2160134" cy="707882"/>
          </a:xfrm>
          <a:prstGeom prst="rect">
            <a:avLst/>
          </a:prstGeom>
          <a:solidFill>
            <a:schemeClr val="accent2">
              <a:lumMod val="40000"/>
              <a:lumOff val="60000"/>
            </a:schemeClr>
          </a:solidFill>
          <a:ln w="15875">
            <a:solidFill>
              <a:schemeClr val="tx1"/>
            </a:solidFill>
            <a:miter lim="800000"/>
            <a:headEnd/>
            <a:tailEnd/>
          </a:ln>
        </p:spPr>
        <p:txBody>
          <a:bodyPr>
            <a:spAutoFit/>
          </a:bodyPr>
          <a:lstStyle>
            <a:defPPr>
              <a:defRPr lang="zh-CN"/>
            </a:defPPr>
            <a:lvl1pPr algn="ctr">
              <a:defRPr sz="2000" b="1">
                <a:latin typeface="微软雅黑" pitchFamily="34" charset="-122"/>
                <a:ea typeface="微软雅黑" pitchFamily="34" charset="-122"/>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r>
              <a:rPr lang="en-US" altLang="zh-CN" b="0" dirty="0">
                <a:latin typeface="黑体" pitchFamily="49" charset="-122"/>
                <a:ea typeface="黑体" pitchFamily="49" charset="-122"/>
              </a:rPr>
              <a:t>D-70</a:t>
            </a:r>
            <a:r>
              <a:rPr lang="zh-CN" altLang="en-US" b="0" dirty="0">
                <a:latin typeface="黑体" pitchFamily="49" charset="-122"/>
                <a:ea typeface="黑体" pitchFamily="49" charset="-122"/>
              </a:rPr>
              <a:t>：</a:t>
            </a:r>
            <a:endParaRPr lang="en-US" altLang="zh-CN" b="0" dirty="0">
              <a:latin typeface="黑体" pitchFamily="49" charset="-122"/>
              <a:ea typeface="黑体" pitchFamily="49" charset="-122"/>
            </a:endParaRPr>
          </a:p>
          <a:p>
            <a:r>
              <a:rPr lang="zh-CN" altLang="en-US" b="0" dirty="0">
                <a:latin typeface="黑体" pitchFamily="49" charset="-122"/>
                <a:ea typeface="黑体" pitchFamily="49" charset="-122"/>
              </a:rPr>
              <a:t>生成清单</a:t>
            </a:r>
          </a:p>
        </p:txBody>
      </p:sp>
      <p:cxnSp>
        <p:nvCxnSpPr>
          <p:cNvPr id="64" name="肘形连接符 14"/>
          <p:cNvCxnSpPr>
            <a:cxnSpLocks noChangeShapeType="1"/>
            <a:stCxn id="57" idx="2"/>
            <a:endCxn id="58" idx="0"/>
          </p:cNvCxnSpPr>
          <p:nvPr/>
        </p:nvCxnSpPr>
        <p:spPr bwMode="auto">
          <a:xfrm rot="5400000">
            <a:off x="2752868" y="2062455"/>
            <a:ext cx="1205668" cy="2464159"/>
          </a:xfrm>
          <a:prstGeom prst="bentConnector3">
            <a:avLst>
              <a:gd name="adj1" fmla="val 50000"/>
            </a:avLst>
          </a:prstGeom>
          <a:noFill/>
          <a:ln w="28575" algn="ctr">
            <a:solidFill>
              <a:srgbClr val="C00000"/>
            </a:solidFill>
            <a:round/>
            <a:headEnd/>
            <a:tailEnd type="arrow" w="med" len="med"/>
          </a:ln>
          <a:extLst>
            <a:ext uri="{909E8E84-426E-40DD-AFC4-6F175D3DCCD1}">
              <a14:hiddenFill xmlns:a14="http://schemas.microsoft.com/office/drawing/2010/main">
                <a:noFill/>
              </a14:hiddenFill>
            </a:ext>
          </a:extLst>
        </p:spPr>
      </p:cxnSp>
      <p:sp>
        <p:nvSpPr>
          <p:cNvPr id="66" name="TextBox 14"/>
          <p:cNvSpPr txBox="1">
            <a:spLocks noChangeArrowheads="1"/>
          </p:cNvSpPr>
          <p:nvPr/>
        </p:nvSpPr>
        <p:spPr bwMode="auto">
          <a:xfrm>
            <a:off x="971550" y="5742132"/>
            <a:ext cx="2304143"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a:latin typeface="黑体" pitchFamily="49" charset="-122"/>
                <a:ea typeface="黑体" pitchFamily="49" charset="-122"/>
              </a:rPr>
              <a:t>选中申请的危化品</a:t>
            </a:r>
          </a:p>
        </p:txBody>
      </p:sp>
      <p:cxnSp>
        <p:nvCxnSpPr>
          <p:cNvPr id="67" name="肘形连接符 40"/>
          <p:cNvCxnSpPr>
            <a:cxnSpLocks noChangeShapeType="1"/>
            <a:stCxn id="58" idx="2"/>
            <a:endCxn id="60" idx="1"/>
          </p:cNvCxnSpPr>
          <p:nvPr/>
        </p:nvCxnSpPr>
        <p:spPr bwMode="auto">
          <a:xfrm rot="16200000" flipH="1">
            <a:off x="2220382" y="4508490"/>
            <a:ext cx="1104599" cy="1298119"/>
          </a:xfrm>
          <a:prstGeom prst="bentConnector2">
            <a:avLst/>
          </a:prstGeom>
          <a:noFill/>
          <a:ln w="28575" algn="ctr">
            <a:solidFill>
              <a:srgbClr val="C00000"/>
            </a:solidFill>
            <a:round/>
            <a:headEnd/>
            <a:tailEnd type="arrow" w="med" len="med"/>
          </a:ln>
          <a:extLst>
            <a:ext uri="{909E8E84-426E-40DD-AFC4-6F175D3DCCD1}">
              <a14:hiddenFill xmlns:a14="http://schemas.microsoft.com/office/drawing/2010/main">
                <a:noFill/>
              </a14:hiddenFill>
            </a:ext>
          </a:extLst>
        </p:spPr>
      </p:cxnSp>
      <p:sp>
        <p:nvSpPr>
          <p:cNvPr id="68" name="TextBox 14"/>
          <p:cNvSpPr txBox="1">
            <a:spLocks noChangeArrowheads="1"/>
          </p:cNvSpPr>
          <p:nvPr/>
        </p:nvSpPr>
        <p:spPr bwMode="auto">
          <a:xfrm>
            <a:off x="1462228" y="2867638"/>
            <a:ext cx="2792166"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eaLnBrk="1" hangingPunct="1">
              <a:buFont typeface="Zapf Dingbats" charset="0"/>
              <a:buNone/>
            </a:pPr>
            <a:r>
              <a:rPr lang="zh-CN" altLang="en-US" sz="2000" dirty="0">
                <a:latin typeface="黑体" pitchFamily="49" charset="-122"/>
                <a:ea typeface="黑体" pitchFamily="49" charset="-122"/>
              </a:rPr>
              <a:t>输入品名，仓库有存货</a:t>
            </a:r>
          </a:p>
        </p:txBody>
      </p:sp>
      <p:sp>
        <p:nvSpPr>
          <p:cNvPr id="18" name="TextBox 73"/>
          <p:cNvSpPr txBox="1">
            <a:spLocks noChangeArrowheads="1"/>
          </p:cNvSpPr>
          <p:nvPr/>
        </p:nvSpPr>
        <p:spPr bwMode="auto">
          <a:xfrm>
            <a:off x="3275693" y="3754781"/>
            <a:ext cx="5016232" cy="707886"/>
          </a:xfrm>
          <a:prstGeom prst="rect">
            <a:avLst/>
          </a:prstGeom>
          <a:solidFill>
            <a:srgbClr val="FFFF00"/>
          </a:solidFill>
          <a:ln>
            <a:noFill/>
          </a:ln>
          <a:extLst/>
        </p:spPr>
        <p:txBody>
          <a:bodyPr wrap="square">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algn="ctr" eaLnBrk="1" hangingPunct="1"/>
            <a:r>
              <a:rPr lang="zh-CN" altLang="en-US" sz="2000" dirty="0">
                <a:latin typeface="黑体" pitchFamily="49" charset="-122"/>
                <a:ea typeface="黑体" pitchFamily="49" charset="-122"/>
              </a:rPr>
              <a:t>缺失一个场景：</a:t>
            </a:r>
            <a:endParaRPr lang="en-US" altLang="zh-CN" sz="2000" dirty="0">
              <a:latin typeface="黑体" pitchFamily="49" charset="-122"/>
              <a:ea typeface="黑体" pitchFamily="49" charset="-122"/>
            </a:endParaRPr>
          </a:p>
          <a:p>
            <a:pPr algn="ctr" eaLnBrk="1" hangingPunct="1"/>
            <a:r>
              <a:rPr lang="zh-CN" altLang="en-US" sz="2000" dirty="0">
                <a:latin typeface="黑体" pitchFamily="49" charset="-122"/>
                <a:ea typeface="黑体" pitchFamily="49" charset="-122"/>
              </a:rPr>
              <a:t>输入所需采购危化品名称并向供应商购买</a:t>
            </a:r>
          </a:p>
        </p:txBody>
      </p:sp>
    </p:spTree>
    <p:extLst>
      <p:ext uri="{BB962C8B-B14F-4D97-AF65-F5344CB8AC3E}">
        <p14:creationId xmlns:p14="http://schemas.microsoft.com/office/powerpoint/2010/main" val="307804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4E343001-256A-418E-987E-6135342591D7}"/>
              </a:ext>
            </a:extLst>
          </p:cNvPr>
          <p:cNvSpPr>
            <a:spLocks noGrp="1" noChangeArrowheads="1"/>
          </p:cNvSpPr>
          <p:nvPr>
            <p:ph idx="4294967295"/>
          </p:nvPr>
        </p:nvSpPr>
        <p:spPr>
          <a:xfrm>
            <a:off x="107950" y="1700213"/>
            <a:ext cx="8496300" cy="3816350"/>
          </a:xfrm>
        </p:spPr>
        <p:txBody>
          <a:bodyPr/>
          <a:lstStyle/>
          <a:p>
            <a:pPr marL="0" indent="0" algn="just">
              <a:buClr>
                <a:schemeClr val="accent2"/>
              </a:buClr>
              <a:buFont typeface="Zapf Dingbats" charset="0"/>
              <a:buNone/>
            </a:pPr>
            <a:r>
              <a:rPr lang="en-US" altLang="zh-CN" sz="3600" b="1">
                <a:latin typeface="Times New Roman" panose="02020603050405020304" pitchFamily="18" charset="0"/>
                <a:ea typeface="宋体" panose="02010600030101010101" pitchFamily="2" charset="-122"/>
                <a:sym typeface="Times New Roman" panose="02020603050405020304" pitchFamily="18" charset="0"/>
              </a:rPr>
              <a:t>Review</a:t>
            </a:r>
            <a:endParaRPr lang="zh-CN" altLang="en-US" sz="3600" b="1">
              <a:latin typeface="Times New Roman" panose="02020603050405020304" pitchFamily="18" charset="0"/>
              <a:ea typeface="宋体" panose="02010600030101010101" pitchFamily="2" charset="-122"/>
              <a:sym typeface="Times New Roman" panose="02020603050405020304" pitchFamily="18" charset="0"/>
            </a:endParaRPr>
          </a:p>
          <a:p>
            <a:pPr marL="0" indent="0" algn="just">
              <a:buClr>
                <a:schemeClr val="accent2"/>
              </a:buClr>
              <a:buFont typeface="Zapf Dingbats" charset="0"/>
              <a:buNone/>
            </a:pPr>
            <a:endParaRPr lang="zh-CN" altLang="en-US" sz="3600" b="1">
              <a:latin typeface="Times New Roman" panose="02020603050405020304" pitchFamily="18" charset="0"/>
              <a:ea typeface="宋体" panose="02010600030101010101" pitchFamily="2" charset="-122"/>
              <a:sym typeface="Times New Roman" panose="02020603050405020304" pitchFamily="18" charset="0"/>
            </a:endParaRPr>
          </a:p>
          <a:p>
            <a:pPr marL="0" indent="0" algn="just">
              <a:buClr>
                <a:schemeClr val="accent2"/>
              </a:buClr>
              <a:buFont typeface="Zapf Dingbats" charset="0"/>
              <a:buNone/>
            </a:pPr>
            <a:r>
              <a:rPr lang="en-US" altLang="zh-CN" sz="3600" b="1">
                <a:latin typeface="Times New Roman" panose="02020603050405020304" pitchFamily="18" charset="0"/>
                <a:ea typeface="宋体" panose="02010600030101010101" pitchFamily="2" charset="-122"/>
                <a:sym typeface="Times New Roman" panose="02020603050405020304" pitchFamily="18" charset="0"/>
              </a:rPr>
              <a:t>Testing</a:t>
            </a:r>
          </a:p>
          <a:p>
            <a:pPr marL="0" indent="0" algn="just">
              <a:buClr>
                <a:schemeClr val="accent2"/>
              </a:buClr>
              <a:buFont typeface="Zapf Dingbats" charset="0"/>
              <a:buNone/>
            </a:pPr>
            <a:endParaRPr lang="en-US" altLang="zh-CN" sz="3600" b="1">
              <a:latin typeface="Times New Roman" panose="02020603050405020304" pitchFamily="18" charset="0"/>
              <a:ea typeface="宋体" panose="02010600030101010101" pitchFamily="2" charset="-122"/>
              <a:sym typeface="Times New Roman" panose="02020603050405020304" pitchFamily="18" charset="0"/>
            </a:endParaRPr>
          </a:p>
          <a:p>
            <a:pPr marL="0" indent="0" algn="just">
              <a:buClr>
                <a:schemeClr val="accent2"/>
              </a:buClr>
              <a:buFont typeface="Zapf Dingbats" charset="0"/>
              <a:buNone/>
            </a:pPr>
            <a:r>
              <a:rPr lang="en-US" altLang="zh-CN" sz="3600" b="1">
                <a:latin typeface="Times New Roman" panose="02020603050405020304" pitchFamily="18" charset="0"/>
                <a:ea typeface="宋体" panose="02010600030101010101" pitchFamily="2" charset="-122"/>
                <a:sym typeface="Times New Roman" panose="02020603050405020304" pitchFamily="18" charset="0"/>
              </a:rPr>
              <a:t>Prototyping</a:t>
            </a:r>
          </a:p>
          <a:p>
            <a:pPr marL="0" indent="0" algn="just">
              <a:buClr>
                <a:schemeClr val="accent2"/>
              </a:buClr>
              <a:buFont typeface="Zapf Dingbats" charset="0"/>
              <a:buNone/>
            </a:pPr>
            <a:endParaRPr lang="en-US" altLang="zh-CN" sz="3600" b="1">
              <a:latin typeface="Times New Roman" panose="02020603050405020304" pitchFamily="18" charset="0"/>
              <a:ea typeface="宋体" panose="02010600030101010101" pitchFamily="2" charset="-122"/>
              <a:sym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315072" y="3028710"/>
            <a:ext cx="6898764" cy="1412694"/>
          </a:xfrm>
          <a:prstGeom prst="rect">
            <a:avLst/>
          </a:prstGeom>
        </p:spPr>
        <p:txBody>
          <a:bodyPr wrap="square">
            <a:spAutoFit/>
          </a:bodyPr>
          <a:lstStyle/>
          <a:p>
            <a:pPr marL="342900" indent="-342900" algn="just">
              <a:lnSpc>
                <a:spcPct val="130000"/>
              </a:lnSpc>
              <a:buSzPct val="100000"/>
              <a:buFont typeface="Arial" pitchFamily="34" charset="0"/>
              <a:buChar char="•"/>
              <a:defRPr/>
            </a:pPr>
            <a:r>
              <a:rPr lang="zh-CN" altLang="en-US" sz="2200" dirty="0">
                <a:latin typeface="黑体" pitchFamily="49" charset="-122"/>
                <a:ea typeface="黑体" pitchFamily="49" charset="-122"/>
                <a:sym typeface="Times New Roman" pitchFamily="18" charset="0"/>
              </a:rPr>
              <a:t>手工或利用动画，逐步遍历业务场景</a:t>
            </a:r>
            <a:endParaRPr lang="en-US" altLang="zh-CN" sz="2200" dirty="0">
              <a:latin typeface="黑体" pitchFamily="49" charset="-122"/>
              <a:ea typeface="黑体" pitchFamily="49" charset="-122"/>
              <a:sym typeface="Times New Roman" pitchFamily="18" charset="0"/>
            </a:endParaRPr>
          </a:p>
          <a:p>
            <a:pPr marL="285750" indent="-285750" algn="just">
              <a:lnSpc>
                <a:spcPct val="130000"/>
              </a:lnSpc>
              <a:buSzPct val="100000"/>
              <a:buFont typeface="Arial" pitchFamily="34" charset="0"/>
              <a:buChar char="•"/>
              <a:defRPr/>
            </a:pPr>
            <a:r>
              <a:rPr lang="zh-CN" altLang="en-US" sz="2200" dirty="0">
                <a:latin typeface="黑体" pitchFamily="49" charset="-122"/>
                <a:ea typeface="黑体" pitchFamily="49" charset="-122"/>
                <a:sym typeface="Times New Roman" pitchFamily="18" charset="0"/>
              </a:rPr>
              <a:t>若发现有缺失或错误，则说明需求本身的描述与用户的期望业务场景存在不一致</a:t>
            </a:r>
            <a:endParaRPr lang="zh-CN" altLang="zh-CN" sz="2200" dirty="0">
              <a:solidFill>
                <a:schemeClr val="accent1"/>
              </a:solidFill>
              <a:latin typeface="黑体" pitchFamily="49" charset="-122"/>
              <a:ea typeface="黑体" pitchFamily="49" charset="-122"/>
              <a:sym typeface="Times New Roman" pitchFamily="18" charset="0"/>
            </a:endParaRPr>
          </a:p>
        </p:txBody>
      </p:sp>
      <p:sp>
        <p:nvSpPr>
          <p:cNvPr id="6" name="矩形 5"/>
          <p:cNvSpPr/>
          <p:nvPr/>
        </p:nvSpPr>
        <p:spPr>
          <a:xfrm>
            <a:off x="1315072" y="2233550"/>
            <a:ext cx="2646878" cy="584775"/>
          </a:xfrm>
          <a:prstGeom prst="rect">
            <a:avLst/>
          </a:prstGeom>
        </p:spPr>
        <p:txBody>
          <a:bodyPr wrap="none">
            <a:spAutoFit/>
          </a:bodyPr>
          <a:lstStyle/>
          <a:p>
            <a:pPr algn="just">
              <a:buClr>
                <a:srgbClr val="FF0000"/>
              </a:buClr>
              <a:buSzPct val="100000"/>
              <a:defRPr/>
            </a:pPr>
            <a:r>
              <a:rPr lang="zh-CN" altLang="en-US" sz="3200" b="1" dirty="0">
                <a:latin typeface="微软雅黑" panose="020B0503020204020204" pitchFamily="34" charset="-122"/>
                <a:ea typeface="微软雅黑" panose="020B0503020204020204" pitchFamily="34" charset="-122"/>
                <a:sym typeface="Times New Roman" pitchFamily="18" charset="0"/>
              </a:rPr>
              <a:t>测试结果分析</a:t>
            </a:r>
            <a:endParaRPr lang="en-US" altLang="zh-CN" sz="3200" b="1" dirty="0">
              <a:latin typeface="微软雅黑" panose="020B0503020204020204" pitchFamily="34" charset="-122"/>
              <a:ea typeface="微软雅黑" panose="020B0503020204020204" pitchFamily="34" charset="-122"/>
              <a:sym typeface="Times New Roman" pitchFamily="18" charset="0"/>
            </a:endParaRPr>
          </a:p>
        </p:txBody>
      </p:sp>
    </p:spTree>
    <p:extLst>
      <p:ext uri="{BB962C8B-B14F-4D97-AF65-F5344CB8AC3E}">
        <p14:creationId xmlns:p14="http://schemas.microsoft.com/office/powerpoint/2010/main" val="1569747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图示 7"/>
          <p:cNvGraphicFramePr/>
          <p:nvPr>
            <p:extLst>
              <p:ext uri="{D42A27DB-BD31-4B8C-83A1-F6EECF244321}">
                <p14:modId xmlns:p14="http://schemas.microsoft.com/office/powerpoint/2010/main" val="4127212551"/>
              </p:ext>
            </p:extLst>
          </p:nvPr>
        </p:nvGraphicFramePr>
        <p:xfrm>
          <a:off x="4169977" y="1919098"/>
          <a:ext cx="4106918" cy="225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993236" y="2360533"/>
            <a:ext cx="2670805" cy="1310295"/>
          </a:xfrm>
          <a:prstGeom prst="rect">
            <a:avLst/>
          </a:prstGeom>
        </p:spPr>
        <p:txBody>
          <a:bodyPr wrap="square">
            <a:spAutoFit/>
          </a:bodyPr>
          <a:lstStyle/>
          <a:p>
            <a:pPr algn="ctr">
              <a:lnSpc>
                <a:spcPct val="130000"/>
              </a:lnSpc>
              <a:buClr>
                <a:schemeClr val="accent1"/>
              </a:buClr>
              <a:buSzPct val="100000"/>
              <a:defRPr/>
            </a:pPr>
            <a:r>
              <a:rPr lang="zh-CN" altLang="en-US" sz="3200" b="1" dirty="0">
                <a:latin typeface="+mn-ea"/>
                <a:sym typeface="Times New Roman" pitchFamily="18" charset="0"/>
              </a:rPr>
              <a:t>实例中暴露的局限性</a:t>
            </a:r>
            <a:endParaRPr lang="en-US" altLang="zh-CN" sz="3200" b="1" dirty="0">
              <a:latin typeface="+mn-ea"/>
              <a:sym typeface="Times New Roman" pitchFamily="18" charset="0"/>
            </a:endParaRPr>
          </a:p>
        </p:txBody>
      </p:sp>
      <p:sp>
        <p:nvSpPr>
          <p:cNvPr id="9" name="矩形 8"/>
          <p:cNvSpPr/>
          <p:nvPr/>
        </p:nvSpPr>
        <p:spPr>
          <a:xfrm>
            <a:off x="605528" y="4588014"/>
            <a:ext cx="8213835" cy="492443"/>
          </a:xfrm>
          <a:prstGeom prst="rect">
            <a:avLst/>
          </a:prstGeom>
        </p:spPr>
        <p:txBody>
          <a:bodyPr wrap="square">
            <a:spAutoFit/>
          </a:bodyPr>
          <a:lstStyle/>
          <a:p>
            <a:pPr algn="ctr"/>
            <a:r>
              <a:rPr lang="zh-CN" altLang="en-US" sz="2600" b="1" dirty="0">
                <a:solidFill>
                  <a:schemeClr val="accent2"/>
                </a:solidFill>
                <a:latin typeface="微软雅黑" pitchFamily="34" charset="-122"/>
                <a:ea typeface="微软雅黑" pitchFamily="34" charset="-122"/>
                <a:sym typeface="Times New Roman" pitchFamily="18" charset="0"/>
              </a:rPr>
              <a:t>大型工业级软件的需求测试，需要更有效率的方法。</a:t>
            </a:r>
            <a:endParaRPr lang="zh-CN" altLang="en-US" sz="2600" b="1" dirty="0">
              <a:solidFill>
                <a:schemeClr val="accent2"/>
              </a:solidFill>
              <a:latin typeface="微软雅黑" pitchFamily="34" charset="-122"/>
              <a:ea typeface="微软雅黑" pitchFamily="34" charset="-122"/>
            </a:endParaRPr>
          </a:p>
        </p:txBody>
      </p:sp>
    </p:spTree>
    <p:extLst>
      <p:ext uri="{BB962C8B-B14F-4D97-AF65-F5344CB8AC3E}">
        <p14:creationId xmlns:p14="http://schemas.microsoft.com/office/powerpoint/2010/main" val="496374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655040" y="1257878"/>
            <a:ext cx="6288901" cy="523220"/>
          </a:xfrm>
          <a:prstGeom prst="rect">
            <a:avLst/>
          </a:prstGeom>
        </p:spPr>
        <p:txBody>
          <a:bodyPr wrap="none">
            <a:spAutoFit/>
          </a:bodyPr>
          <a:lstStyle/>
          <a:p>
            <a:pPr algn="just">
              <a:buClr>
                <a:srgbClr val="FF0000"/>
              </a:buClr>
              <a:buSzPct val="100000"/>
            </a:pPr>
            <a:r>
              <a:rPr lang="zh-CN" altLang="en-US" sz="2800" b="1" dirty="0">
                <a:latin typeface="+mn-ea"/>
                <a:sym typeface="Times New Roman" pitchFamily="18" charset="0"/>
              </a:rPr>
              <a:t>工业级案例：列车控制软件的需求测试</a:t>
            </a:r>
            <a:endParaRPr lang="en-US" altLang="zh-CN" sz="2800" b="1" dirty="0">
              <a:latin typeface="+mn-ea"/>
              <a:sym typeface="Times New Roman" pitchFamily="18" charset="0"/>
            </a:endParaRPr>
          </a:p>
        </p:txBody>
      </p:sp>
      <p:pic>
        <p:nvPicPr>
          <p:cNvPr id="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25" y="2201801"/>
            <a:ext cx="20478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36" y="4107512"/>
            <a:ext cx="2709863"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200" y="2843945"/>
            <a:ext cx="23431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26463" y="2025752"/>
            <a:ext cx="3986212" cy="2513012"/>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4" descr="tile_paper_medgray"/>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26463" y="4807216"/>
            <a:ext cx="3986212" cy="1773237"/>
          </a:xfrm>
          <a:prstGeom prst="rect">
            <a:avLst/>
          </a:prstGeom>
          <a:noFill/>
          <a:ln w="12700">
            <a:solidFill>
              <a:schemeClr val="tx2"/>
            </a:solidFill>
            <a:miter lim="0"/>
            <a:headEnd/>
            <a:tailEnd/>
          </a:ln>
          <a:extLst>
            <a:ext uri="{909E8E84-426E-40DD-AFC4-6F175D3DCCD1}">
              <a14:hiddenFill xmlns:a14="http://schemas.microsoft.com/office/drawing/2010/main">
                <a:blipFill dpi="0" rotWithShape="0">
                  <a:blip/>
                  <a:srcRect/>
                  <a:tile tx="0" ty="0" sx="100000" sy="100000" flip="none" algn="tl"/>
                </a:blipFill>
              </a14:hiddenFill>
            </a:ext>
          </a:extLst>
        </p:spPr>
      </p:pic>
    </p:spTree>
    <p:extLst>
      <p:ext uri="{BB962C8B-B14F-4D97-AF65-F5344CB8AC3E}">
        <p14:creationId xmlns:p14="http://schemas.microsoft.com/office/powerpoint/2010/main" val="1728346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99990" y="236726"/>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76804" y="1190489"/>
            <a:ext cx="7899572" cy="941155"/>
          </a:xfrm>
          <a:prstGeom prst="rect">
            <a:avLst/>
          </a:prstGeom>
        </p:spPr>
        <p:txBody>
          <a:bodyPr wrap="square">
            <a:spAutoFit/>
          </a:bodyPr>
          <a:lstStyle/>
          <a:p>
            <a:pPr marL="342900" indent="-342900" algn="just">
              <a:lnSpc>
                <a:spcPct val="120000"/>
              </a:lnSpc>
              <a:spcBef>
                <a:spcPct val="0"/>
              </a:spcBef>
              <a:buFont typeface="Arial" pitchFamily="34" charset="0"/>
              <a:buChar char="•"/>
              <a:defRPr/>
            </a:pPr>
            <a:r>
              <a:rPr lang="zh-CN" altLang="en-US" sz="2400" b="1" dirty="0">
                <a:solidFill>
                  <a:schemeClr val="bg2">
                    <a:lumMod val="25000"/>
                  </a:schemeClr>
                </a:solidFill>
                <a:latin typeface="微软雅黑" panose="020B0503020204020204" pitchFamily="34" charset="-122"/>
                <a:ea typeface="微软雅黑" panose="020B0503020204020204" pitchFamily="34" charset="-122"/>
                <a:cs typeface="楷体_GB2312"/>
              </a:rPr>
              <a:t>列车控制软件的需求描述庞大而复杂，如何尽早发现其中隐藏的错误和缺陷，非常重要</a:t>
            </a:r>
            <a:r>
              <a:rPr lang="en-US" altLang="zh-CN" sz="2400" b="1" dirty="0">
                <a:solidFill>
                  <a:schemeClr val="bg2">
                    <a:lumMod val="25000"/>
                  </a:schemeClr>
                </a:solidFill>
                <a:latin typeface="微软雅黑" panose="020B0503020204020204" pitchFamily="34" charset="-122"/>
                <a:ea typeface="微软雅黑" panose="020B0503020204020204" pitchFamily="34" charset="-122"/>
                <a:cs typeface="楷体_GB2312"/>
              </a:rPr>
              <a:t>!</a:t>
            </a:r>
            <a:endParaRPr lang="zh-CN" altLang="en-US" sz="2400" b="1" dirty="0">
              <a:solidFill>
                <a:schemeClr val="bg2">
                  <a:lumMod val="25000"/>
                </a:schemeClr>
              </a:solidFill>
              <a:latin typeface="微软雅黑" panose="020B0503020204020204" pitchFamily="34" charset="-122"/>
              <a:ea typeface="微软雅黑" panose="020B0503020204020204" pitchFamily="34" charset="-122"/>
              <a:cs typeface="楷体_GB2312"/>
            </a:endParaRPr>
          </a:p>
        </p:txBody>
      </p:sp>
      <p:pic>
        <p:nvPicPr>
          <p:cNvPr id="1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181" y="4133570"/>
            <a:ext cx="2265472" cy="189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6455" y="2274608"/>
            <a:ext cx="33147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6684" y="2321906"/>
            <a:ext cx="2230437"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4035" y="4462401"/>
            <a:ext cx="3173412"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6164319" y="2406622"/>
            <a:ext cx="2900855" cy="1726948"/>
          </a:xfrm>
          <a:prstGeom prst="rect">
            <a:avLst/>
          </a:prstGeom>
        </p:spPr>
        <p:txBody>
          <a:bodyPr wrap="square">
            <a:spAutoFit/>
          </a:bodyPr>
          <a:lstStyle/>
          <a:p>
            <a:pPr>
              <a:lnSpc>
                <a:spcPct val="125000"/>
              </a:lnSpc>
            </a:pPr>
            <a:r>
              <a:rPr lang="zh-CN" altLang="en-US" sz="2200" dirty="0">
                <a:latin typeface="黑体" pitchFamily="49" charset="-122"/>
                <a:ea typeface="黑体" pitchFamily="49" charset="-122"/>
              </a:rPr>
              <a:t>依赖手工和经验的需求描述与分析难以满足人们对列车控制软件安全可靠的要求</a:t>
            </a:r>
          </a:p>
        </p:txBody>
      </p:sp>
      <p:sp>
        <p:nvSpPr>
          <p:cNvPr id="7" name="椭圆 6"/>
          <p:cNvSpPr/>
          <p:nvPr/>
        </p:nvSpPr>
        <p:spPr>
          <a:xfrm>
            <a:off x="6306207" y="4523693"/>
            <a:ext cx="2585545" cy="12713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怎么办</a:t>
            </a:r>
          </a:p>
        </p:txBody>
      </p:sp>
      <p:sp>
        <p:nvSpPr>
          <p:cNvPr id="11" name="矩形 10"/>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Tree>
    <p:extLst>
      <p:ext uri="{BB962C8B-B14F-4D97-AF65-F5344CB8AC3E}">
        <p14:creationId xmlns:p14="http://schemas.microsoft.com/office/powerpoint/2010/main" val="595785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56683" y="1273644"/>
            <a:ext cx="5314275" cy="523220"/>
          </a:xfrm>
          <a:prstGeom prst="rect">
            <a:avLst/>
          </a:prstGeom>
        </p:spPr>
        <p:txBody>
          <a:bodyPr wrap="none">
            <a:spAutoFit/>
          </a:bodyPr>
          <a:lstStyle/>
          <a:p>
            <a:pPr marL="457200" indent="-457200" algn="just">
              <a:buSzPct val="100000"/>
              <a:buFont typeface="Arial" pitchFamily="34" charset="0"/>
              <a:buChar char="•"/>
            </a:pPr>
            <a:r>
              <a:rPr lang="zh-CN" altLang="en-US" sz="2800" b="1" dirty="0">
                <a:latin typeface="+mn-ea"/>
                <a:sym typeface="Times New Roman" pitchFamily="18" charset="0"/>
              </a:rPr>
              <a:t>列车控制软件的需求测试方法</a:t>
            </a:r>
          </a:p>
        </p:txBody>
      </p:sp>
      <p:pic>
        <p:nvPicPr>
          <p:cNvPr id="10" name="Picture 3" descr="tile_paper_medgray"/>
          <p:cNvPicPr>
            <a:picLocks noChangeAspect="1"/>
          </p:cNvPicPr>
          <p:nvPr/>
        </p:nvPicPr>
        <p:blipFill>
          <a:blip r:embed="rId2"/>
          <a:srcRect/>
          <a:stretch>
            <a:fillRect/>
          </a:stretch>
        </p:blipFill>
        <p:spPr bwMode="auto">
          <a:xfrm>
            <a:off x="2324973" y="2374959"/>
            <a:ext cx="1465262" cy="1144587"/>
          </a:xfrm>
          <a:prstGeom prst="rect">
            <a:avLst/>
          </a:prstGeom>
          <a:noFill/>
          <a:ln>
            <a:noFill/>
          </a:ln>
          <a:effectLst>
            <a:outerShdw blurRad="38100" dist="25400" dir="5400000" algn="ctr" rotWithShape="0">
              <a:srgbClr val="000000">
                <a:alpha val="50000"/>
              </a:srgbClr>
            </a:outerShdw>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25400" cap="flat" cmpd="sng">
                <a:solidFill>
                  <a:srgbClr val="000000"/>
                </a:solidFill>
                <a:prstDash val="solid"/>
                <a:miter lim="0"/>
                <a:headEnd type="none" w="med" len="med"/>
                <a:tailEnd type="none" w="med" len="med"/>
              </a14:hiddenLine>
            </a:ext>
          </a:extLst>
        </p:spPr>
      </p:pic>
      <p:sp>
        <p:nvSpPr>
          <p:cNvPr id="11" name="TextBox 10"/>
          <p:cNvSpPr txBox="1">
            <a:spLocks noChangeArrowheads="1"/>
          </p:cNvSpPr>
          <p:nvPr/>
        </p:nvSpPr>
        <p:spPr bwMode="auto">
          <a:xfrm>
            <a:off x="2324973" y="2728971"/>
            <a:ext cx="117792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buFont typeface="Arial" pitchFamily="34" charset="0"/>
              <a:buNone/>
            </a:pPr>
            <a:r>
              <a:rPr lang="zh-CN" altLang="en-US" sz="2000" dirty="0">
                <a:solidFill>
                  <a:srgbClr val="000000"/>
                </a:solidFill>
                <a:latin typeface="黑体" pitchFamily="49" charset="-122"/>
                <a:ea typeface="黑体" pitchFamily="49" charset="-122"/>
                <a:sym typeface="Helvetica Light" charset="0"/>
              </a:rPr>
              <a:t>需求文档</a:t>
            </a:r>
          </a:p>
        </p:txBody>
      </p:sp>
      <p:pic>
        <p:nvPicPr>
          <p:cNvPr id="12" name="Picture 3" descr="tile_paper_medgray"/>
          <p:cNvPicPr>
            <a:picLocks noChangeAspect="1"/>
          </p:cNvPicPr>
          <p:nvPr/>
        </p:nvPicPr>
        <p:blipFill>
          <a:blip r:embed="rId2"/>
          <a:srcRect/>
          <a:stretch>
            <a:fillRect/>
          </a:stretch>
        </p:blipFill>
        <p:spPr bwMode="auto">
          <a:xfrm>
            <a:off x="2237660" y="4194234"/>
            <a:ext cx="1452563" cy="1144587"/>
          </a:xfrm>
          <a:prstGeom prst="rect">
            <a:avLst/>
          </a:prstGeom>
          <a:noFill/>
          <a:ln>
            <a:noFill/>
          </a:ln>
          <a:effectLst>
            <a:outerShdw blurRad="38100" dist="25400" dir="5400000" algn="ctr" rotWithShape="0">
              <a:srgbClr val="000000">
                <a:alpha val="50000"/>
              </a:srgbClr>
            </a:outerShdw>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25400" cap="flat" cmpd="sng">
                <a:solidFill>
                  <a:srgbClr val="000000"/>
                </a:solidFill>
                <a:prstDash val="solid"/>
                <a:miter lim="0"/>
                <a:headEnd type="none" w="med" len="med"/>
                <a:tailEnd type="none" w="med" len="med"/>
              </a14:hiddenLine>
            </a:ext>
          </a:extLst>
        </p:spPr>
      </p:pic>
      <p:sp>
        <p:nvSpPr>
          <p:cNvPr id="13" name="TextBox 12"/>
          <p:cNvSpPr txBox="1">
            <a:spLocks noChangeArrowheads="1"/>
          </p:cNvSpPr>
          <p:nvPr/>
        </p:nvSpPr>
        <p:spPr bwMode="auto">
          <a:xfrm>
            <a:off x="2302748" y="4526021"/>
            <a:ext cx="14271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buFont typeface="Arial" pitchFamily="34" charset="0"/>
              <a:buNone/>
            </a:pPr>
            <a:r>
              <a:rPr lang="zh-CN" altLang="en-US" sz="2000">
                <a:solidFill>
                  <a:srgbClr val="000000"/>
                </a:solidFill>
                <a:latin typeface="黑体" pitchFamily="49" charset="-122"/>
                <a:ea typeface="黑体" pitchFamily="49" charset="-122"/>
                <a:sym typeface="Helvetica Light" charset="0"/>
              </a:rPr>
              <a:t>列车运行的物理场景</a:t>
            </a:r>
          </a:p>
        </p:txBody>
      </p:sp>
      <p:cxnSp>
        <p:nvCxnSpPr>
          <p:cNvPr id="14" name="直接箭头连接符 13"/>
          <p:cNvCxnSpPr>
            <a:cxnSpLocks noChangeShapeType="1"/>
            <a:stCxn id="13" idx="3"/>
          </p:cNvCxnSpPr>
          <p:nvPr/>
        </p:nvCxnSpPr>
        <p:spPr bwMode="auto">
          <a:xfrm flipV="1">
            <a:off x="3729910" y="4865746"/>
            <a:ext cx="1873250" cy="0"/>
          </a:xfrm>
          <a:prstGeom prst="straightConnector1">
            <a:avLst/>
          </a:prstGeom>
          <a:noFill/>
          <a:ln w="38100" algn="ctr">
            <a:solidFill>
              <a:srgbClr val="000000"/>
            </a:solidFill>
            <a:miter lim="0"/>
            <a:headEnd/>
            <a:tailEnd type="arrow" w="med" len="med"/>
          </a:ln>
          <a:extLst>
            <a:ext uri="{909E8E84-426E-40DD-AFC4-6F175D3DCCD1}">
              <a14:hiddenFill xmlns:a14="http://schemas.microsoft.com/office/drawing/2010/main">
                <a:noFill/>
              </a14:hiddenFill>
            </a:ext>
          </a:extLst>
        </p:spPr>
      </p:cxnSp>
      <p:pic>
        <p:nvPicPr>
          <p:cNvPr id="20" name="Picture 5" descr="tile_paper_medgray"/>
          <p:cNvPicPr>
            <a:picLocks noChangeAspect="1"/>
          </p:cNvPicPr>
          <p:nvPr/>
        </p:nvPicPr>
        <p:blipFill>
          <a:blip r:embed="rId3"/>
          <a:srcRect/>
          <a:stretch>
            <a:fillRect/>
          </a:stretch>
        </p:blipFill>
        <p:spPr bwMode="auto">
          <a:xfrm>
            <a:off x="5630148" y="4421246"/>
            <a:ext cx="963612" cy="917575"/>
          </a:xfrm>
          <a:prstGeom prst="rect">
            <a:avLst/>
          </a:prstGeom>
          <a:noFill/>
          <a:ln w="25400" cap="flat" cmpd="sng">
            <a:noFill/>
            <a:prstDash val="solid"/>
            <a:miter lim="0"/>
            <a:headEnd type="none" w="med" len="med"/>
            <a:tailEnd type="none" w="med" len="med"/>
          </a:ln>
          <a:effectLst>
            <a:outerShdw blurRad="38100" dist="25400" dir="5400000" algn="ctr" rotWithShape="0">
              <a:srgbClr val="000000">
                <a:alpha val="50000"/>
              </a:srgbClr>
            </a:outerShdw>
          </a:effectLst>
          <a:extLst>
            <a:ext uri="{909E8E84-426E-40DD-AFC4-6F175D3DCCD1}">
              <a14:hiddenFill xmlns:a14="http://schemas.microsoft.com/office/drawing/2010/main">
                <a:blipFill dpi="0" rotWithShape="0">
                  <a:blip/>
                  <a:srcRect/>
                  <a:tile tx="0" ty="0" sx="100000" sy="100000" flip="none" algn="tl"/>
                </a:blipFill>
              </a14:hiddenFill>
            </a:ext>
          </a:extLst>
        </p:spPr>
      </p:pic>
      <p:cxnSp>
        <p:nvCxnSpPr>
          <p:cNvPr id="21" name="直接箭头连接符 20"/>
          <p:cNvCxnSpPr>
            <a:cxnSpLocks noChangeShapeType="1"/>
            <a:stCxn id="10" idx="3"/>
          </p:cNvCxnSpPr>
          <p:nvPr/>
        </p:nvCxnSpPr>
        <p:spPr bwMode="auto">
          <a:xfrm flipV="1">
            <a:off x="3790235" y="2941696"/>
            <a:ext cx="1273175" cy="6350"/>
          </a:xfrm>
          <a:prstGeom prst="straightConnector1">
            <a:avLst/>
          </a:prstGeom>
          <a:noFill/>
          <a:ln w="38100" algn="ctr">
            <a:solidFill>
              <a:srgbClr val="000000"/>
            </a:solidFill>
            <a:prstDash val="dash"/>
            <a:miter lim="0"/>
            <a:headEnd/>
            <a:tailEnd type="arrow" w="med" len="med"/>
          </a:ln>
          <a:extLst>
            <a:ext uri="{909E8E84-426E-40DD-AFC4-6F175D3DCCD1}">
              <a14:hiddenFill xmlns:a14="http://schemas.microsoft.com/office/drawing/2010/main">
                <a:noFill/>
              </a14:hiddenFill>
            </a:ext>
          </a:extLst>
        </p:spPr>
      </p:cxnSp>
      <p:sp>
        <p:nvSpPr>
          <p:cNvPr id="22" name="圆角矩形 21"/>
          <p:cNvSpPr>
            <a:spLocks noChangeArrowheads="1"/>
          </p:cNvSpPr>
          <p:nvPr/>
        </p:nvSpPr>
        <p:spPr bwMode="auto">
          <a:xfrm>
            <a:off x="5063410" y="2409884"/>
            <a:ext cx="1530350" cy="1012825"/>
          </a:xfrm>
          <a:prstGeom prst="roundRect">
            <a:avLst>
              <a:gd name="adj" fmla="val 16667"/>
            </a:avLst>
          </a:prstGeom>
          <a:solidFill>
            <a:schemeClr val="bg2">
              <a:lumMod val="40000"/>
              <a:lumOff val="60000"/>
            </a:schemeClr>
          </a:solidFill>
          <a:ln w="25400" algn="ctr">
            <a:solidFill>
              <a:srgbClr val="000000"/>
            </a:solidFill>
            <a:miter lim="0"/>
            <a:headEnd/>
            <a:tailEnd/>
          </a:ln>
        </p:spPr>
        <p:txBody>
          <a:bodyPr lIns="35717" tIns="35717" rIns="35717" bIns="35717" anchor="ctr"/>
          <a:lstStyle>
            <a:lvl1pPr marL="160338">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defRPr/>
            </a:pPr>
            <a:endParaRPr lang="zh-CN" altLang="en-US" sz="2000">
              <a:latin typeface="黑体" pitchFamily="49" charset="-122"/>
              <a:ea typeface="黑体" pitchFamily="49" charset="-122"/>
            </a:endParaRPr>
          </a:p>
        </p:txBody>
      </p:sp>
      <p:sp>
        <p:nvSpPr>
          <p:cNvPr id="23" name="TextBox 22"/>
          <p:cNvSpPr txBox="1">
            <a:spLocks noChangeArrowheads="1"/>
          </p:cNvSpPr>
          <p:nvPr/>
        </p:nvSpPr>
        <p:spPr bwMode="auto">
          <a:xfrm>
            <a:off x="5153898" y="2763896"/>
            <a:ext cx="145573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buFont typeface="Arial" pitchFamily="34" charset="0"/>
              <a:buNone/>
            </a:pPr>
            <a:r>
              <a:rPr lang="zh-CN" altLang="en-US" sz="2000" dirty="0">
                <a:solidFill>
                  <a:srgbClr val="000000"/>
                </a:solidFill>
                <a:latin typeface="黑体" pitchFamily="49" charset="-122"/>
                <a:ea typeface="黑体" pitchFamily="49" charset="-122"/>
                <a:sym typeface="Helvetica Light" charset="0"/>
              </a:rPr>
              <a:t>可执行原型</a:t>
            </a:r>
          </a:p>
        </p:txBody>
      </p:sp>
      <p:sp>
        <p:nvSpPr>
          <p:cNvPr id="24" name="TextBox 23"/>
          <p:cNvSpPr txBox="1">
            <a:spLocks noChangeArrowheads="1"/>
          </p:cNvSpPr>
          <p:nvPr/>
        </p:nvSpPr>
        <p:spPr bwMode="auto">
          <a:xfrm>
            <a:off x="4009310" y="2441634"/>
            <a:ext cx="766763" cy="37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buClr>
                <a:srgbClr val="FF0000"/>
              </a:buClr>
              <a:buFont typeface="Arial" pitchFamily="34" charset="0"/>
              <a:buNone/>
            </a:pPr>
            <a:r>
              <a:rPr lang="zh-CN" altLang="en-US" sz="2000" b="1" dirty="0">
                <a:solidFill>
                  <a:srgbClr val="000000"/>
                </a:solidFill>
                <a:latin typeface="黑体" pitchFamily="49" charset="-122"/>
                <a:ea typeface="黑体" pitchFamily="49" charset="-122"/>
                <a:sym typeface="Helvetica Light" charset="0"/>
              </a:rPr>
              <a:t>转化</a:t>
            </a:r>
          </a:p>
        </p:txBody>
      </p:sp>
      <p:sp>
        <p:nvSpPr>
          <p:cNvPr id="25" name="TextBox 24"/>
          <p:cNvSpPr txBox="1">
            <a:spLocks noChangeArrowheads="1"/>
          </p:cNvSpPr>
          <p:nvPr/>
        </p:nvSpPr>
        <p:spPr bwMode="auto">
          <a:xfrm>
            <a:off x="3402885" y="5581709"/>
            <a:ext cx="165893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buClr>
                <a:srgbClr val="FF0000"/>
              </a:buClr>
              <a:buFont typeface="Arial" pitchFamily="34" charset="0"/>
              <a:buNone/>
            </a:pPr>
            <a:r>
              <a:rPr lang="zh-CN" altLang="en-US" sz="2000">
                <a:solidFill>
                  <a:srgbClr val="000000"/>
                </a:solidFill>
                <a:latin typeface="黑体" pitchFamily="49" charset="-122"/>
                <a:ea typeface="黑体" pitchFamily="49" charset="-122"/>
                <a:sym typeface="Helvetica Light" charset="0"/>
              </a:rPr>
              <a:t>推导测试结果</a:t>
            </a:r>
          </a:p>
        </p:txBody>
      </p:sp>
      <p:cxnSp>
        <p:nvCxnSpPr>
          <p:cNvPr id="26" name="直接箭头连接符 25"/>
          <p:cNvCxnSpPr>
            <a:cxnSpLocks noChangeShapeType="1"/>
          </p:cNvCxnSpPr>
          <p:nvPr/>
        </p:nvCxnSpPr>
        <p:spPr bwMode="auto">
          <a:xfrm flipV="1">
            <a:off x="6014323" y="3422709"/>
            <a:ext cx="0" cy="769937"/>
          </a:xfrm>
          <a:prstGeom prst="straightConnector1">
            <a:avLst/>
          </a:prstGeom>
          <a:noFill/>
          <a:ln w="38100" algn="ctr">
            <a:solidFill>
              <a:srgbClr val="000000"/>
            </a:solidFill>
            <a:miter lim="0"/>
            <a:headEnd/>
            <a:tailEnd type="arrow" w="med" len="med"/>
          </a:ln>
          <a:extLst>
            <a:ext uri="{909E8E84-426E-40DD-AFC4-6F175D3DCCD1}">
              <a14:hiddenFill xmlns:a14="http://schemas.microsoft.com/office/drawing/2010/main">
                <a:noFill/>
              </a14:hiddenFill>
            </a:ext>
          </a:extLst>
        </p:spPr>
      </p:cxnSp>
      <p:pic>
        <p:nvPicPr>
          <p:cNvPr id="2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3" y="4486334"/>
            <a:ext cx="925512"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0"/>
          <p:cNvSpPr txBox="1">
            <a:spLocks noChangeArrowheads="1"/>
          </p:cNvSpPr>
          <p:nvPr/>
        </p:nvSpPr>
        <p:spPr bwMode="auto">
          <a:xfrm>
            <a:off x="116760" y="4184709"/>
            <a:ext cx="1706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algn="ctr" eaLnBrk="1" hangingPunct="1"/>
            <a:r>
              <a:rPr lang="zh-CN" altLang="en-US" sz="2200" b="1" dirty="0">
                <a:latin typeface="黑体" pitchFamily="49" charset="-122"/>
                <a:ea typeface="黑体" pitchFamily="49" charset="-122"/>
              </a:rPr>
              <a:t>车辆工程师</a:t>
            </a:r>
          </a:p>
        </p:txBody>
      </p:sp>
      <p:cxnSp>
        <p:nvCxnSpPr>
          <p:cNvPr id="29" name="肘形连接符 42"/>
          <p:cNvCxnSpPr>
            <a:cxnSpLocks noChangeShapeType="1"/>
            <a:stCxn id="12" idx="2"/>
          </p:cNvCxnSpPr>
          <p:nvPr/>
        </p:nvCxnSpPr>
        <p:spPr bwMode="auto">
          <a:xfrm rot="16200000" flipH="1">
            <a:off x="3928347" y="4373622"/>
            <a:ext cx="709613" cy="2640012"/>
          </a:xfrm>
          <a:prstGeom prst="bentConnector2">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0" name="直接箭头连接符 29"/>
          <p:cNvCxnSpPr>
            <a:cxnSpLocks noChangeShapeType="1"/>
          </p:cNvCxnSpPr>
          <p:nvPr/>
        </p:nvCxnSpPr>
        <p:spPr bwMode="auto">
          <a:xfrm>
            <a:off x="1389935" y="4895909"/>
            <a:ext cx="815975" cy="1587"/>
          </a:xfrm>
          <a:prstGeom prst="straightConnector1">
            <a:avLst/>
          </a:prstGeom>
          <a:noFill/>
          <a:ln w="38100" algn="ctr">
            <a:solidFill>
              <a:srgbClr val="000000"/>
            </a:solidFill>
            <a:miter lim="0"/>
            <a:headEnd/>
            <a:tailEnd type="arrow" w="med" len="med"/>
          </a:ln>
          <a:extLst>
            <a:ext uri="{909E8E84-426E-40DD-AFC4-6F175D3DCCD1}">
              <a14:hiddenFill xmlns:a14="http://schemas.microsoft.com/office/drawing/2010/main">
                <a:noFill/>
              </a14:hiddenFill>
            </a:ext>
          </a:extLst>
        </p:spPr>
      </p:cxnSp>
      <p:sp>
        <p:nvSpPr>
          <p:cNvPr id="31" name="TextBox 27"/>
          <p:cNvSpPr txBox="1">
            <a:spLocks noChangeArrowheads="1"/>
          </p:cNvSpPr>
          <p:nvPr/>
        </p:nvSpPr>
        <p:spPr bwMode="auto">
          <a:xfrm>
            <a:off x="3810873" y="4421246"/>
            <a:ext cx="165893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buClr>
                <a:srgbClr val="FF0000"/>
              </a:buClr>
              <a:buFont typeface="Arial" pitchFamily="34" charset="0"/>
              <a:buNone/>
            </a:pPr>
            <a:r>
              <a:rPr lang="zh-CN" altLang="en-US" sz="2000">
                <a:solidFill>
                  <a:srgbClr val="000000"/>
                </a:solidFill>
                <a:latin typeface="黑体" pitchFamily="49" charset="-122"/>
                <a:ea typeface="黑体" pitchFamily="49" charset="-122"/>
                <a:sym typeface="Helvetica Light" charset="0"/>
              </a:rPr>
              <a:t>生成测试数据</a:t>
            </a:r>
          </a:p>
        </p:txBody>
      </p:sp>
      <p:sp>
        <p:nvSpPr>
          <p:cNvPr id="32" name="剪去同侧角的矩形 31"/>
          <p:cNvSpPr/>
          <p:nvPr/>
        </p:nvSpPr>
        <p:spPr bwMode="auto">
          <a:xfrm>
            <a:off x="5603160" y="5648384"/>
            <a:ext cx="1368425" cy="611187"/>
          </a:xfrm>
          <a:prstGeom prst="snip2SameRect">
            <a:avLst/>
          </a:prstGeom>
          <a:solidFill>
            <a:srgbClr val="FFFF00"/>
          </a:solidFill>
          <a:ln w="9525" cap="flat" cmpd="sng" algn="ctr">
            <a:solidFill>
              <a:schemeClr val="tx1"/>
            </a:solidFill>
            <a:prstDash val="solid"/>
            <a:round/>
            <a:headEnd type="none" w="med" len="med"/>
            <a:tailEnd type="none" w="med" len="med"/>
          </a:ln>
          <a:effectLst/>
          <a:extLst/>
        </p:spPr>
        <p:txBody>
          <a:bodyPr/>
          <a:lstStyle/>
          <a:p>
            <a:pPr>
              <a:buFont typeface="Arial" pitchFamily="34" charset="0"/>
              <a:buNone/>
              <a:defRPr/>
            </a:pPr>
            <a:endParaRPr lang="zh-CN" altLang="en-US" sz="2000">
              <a:latin typeface="黑体" pitchFamily="49" charset="-122"/>
              <a:ea typeface="黑体" pitchFamily="49" charset="-122"/>
            </a:endParaRPr>
          </a:p>
        </p:txBody>
      </p:sp>
      <p:sp>
        <p:nvSpPr>
          <p:cNvPr id="33" name="文本框 56"/>
          <p:cNvSpPr txBox="1">
            <a:spLocks noChangeArrowheads="1"/>
          </p:cNvSpPr>
          <p:nvPr/>
        </p:nvSpPr>
        <p:spPr bwMode="auto">
          <a:xfrm>
            <a:off x="5674598" y="5772209"/>
            <a:ext cx="1296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2000" b="1" dirty="0">
                <a:latin typeface="黑体" pitchFamily="49" charset="-122"/>
                <a:ea typeface="黑体" pitchFamily="49" charset="-122"/>
              </a:rPr>
              <a:t>预期结果</a:t>
            </a:r>
          </a:p>
        </p:txBody>
      </p:sp>
      <p:sp>
        <p:nvSpPr>
          <p:cNvPr id="34" name="TextBox 27"/>
          <p:cNvSpPr txBox="1">
            <a:spLocks noChangeArrowheads="1"/>
          </p:cNvSpPr>
          <p:nvPr/>
        </p:nvSpPr>
        <p:spPr bwMode="auto">
          <a:xfrm>
            <a:off x="5274548" y="3819584"/>
            <a:ext cx="7397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buClr>
                <a:srgbClr val="FF0000"/>
              </a:buClr>
              <a:buFont typeface="Arial" pitchFamily="34" charset="0"/>
              <a:buNone/>
            </a:pPr>
            <a:r>
              <a:rPr lang="zh-CN" altLang="en-US" sz="2000">
                <a:solidFill>
                  <a:srgbClr val="000000"/>
                </a:solidFill>
                <a:latin typeface="黑体" pitchFamily="49" charset="-122"/>
                <a:ea typeface="黑体" pitchFamily="49" charset="-122"/>
                <a:sym typeface="Helvetica Light" charset="0"/>
              </a:rPr>
              <a:t>运行</a:t>
            </a:r>
          </a:p>
        </p:txBody>
      </p:sp>
      <p:sp>
        <p:nvSpPr>
          <p:cNvPr id="35" name="矩形 34"/>
          <p:cNvSpPr>
            <a:spLocks noChangeArrowheads="1"/>
          </p:cNvSpPr>
          <p:nvPr/>
        </p:nvSpPr>
        <p:spPr bwMode="auto">
          <a:xfrm>
            <a:off x="7377985" y="3706871"/>
            <a:ext cx="1311275" cy="465138"/>
          </a:xfrm>
          <a:prstGeom prst="rect">
            <a:avLst/>
          </a:prstGeom>
          <a:noFill/>
          <a:ln w="25400" algn="ctr">
            <a:solidFill>
              <a:srgbClr val="000000"/>
            </a:solidFill>
            <a:miter lim="0"/>
            <a:headEnd/>
            <a:tailEnd/>
          </a:ln>
          <a:extLst>
            <a:ext uri="{909E8E84-426E-40DD-AFC4-6F175D3DCCD1}">
              <a14:hiddenFill xmlns:a14="http://schemas.microsoft.com/office/drawing/2010/main">
                <a:solidFill>
                  <a:srgbClr val="FFFFFF"/>
                </a:solidFill>
              </a14:hiddenFill>
            </a:ext>
          </a:extLst>
        </p:spPr>
        <p:txBody>
          <a:bodyPr lIns="35717" tIns="35717" rIns="35717" bIns="35717" anchor="ctr"/>
          <a:lstStyle/>
          <a:p>
            <a:pPr marL="160338">
              <a:buFont typeface="Arial" pitchFamily="34" charset="0"/>
              <a:buNone/>
            </a:pPr>
            <a:endParaRPr lang="zh-CN" altLang="en-US" sz="2000">
              <a:latin typeface="黑体" pitchFamily="49" charset="-122"/>
              <a:ea typeface="黑体" pitchFamily="49" charset="-122"/>
            </a:endParaRPr>
          </a:p>
        </p:txBody>
      </p:sp>
      <p:sp>
        <p:nvSpPr>
          <p:cNvPr id="36" name="TextBox 28"/>
          <p:cNvSpPr txBox="1">
            <a:spLocks noChangeArrowheads="1"/>
          </p:cNvSpPr>
          <p:nvPr/>
        </p:nvSpPr>
        <p:spPr bwMode="auto">
          <a:xfrm>
            <a:off x="7454185" y="3752909"/>
            <a:ext cx="115728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buFont typeface="Arial" pitchFamily="34" charset="0"/>
              <a:buNone/>
            </a:pPr>
            <a:r>
              <a:rPr lang="zh-CN" altLang="en-US" sz="2000">
                <a:solidFill>
                  <a:srgbClr val="000000"/>
                </a:solidFill>
                <a:latin typeface="黑体" pitchFamily="49" charset="-122"/>
                <a:ea typeface="黑体" pitchFamily="49" charset="-122"/>
                <a:sym typeface="Helvetica Light" charset="0"/>
              </a:rPr>
              <a:t>运行结果</a:t>
            </a:r>
            <a:endParaRPr lang="en-US" altLang="zh-CN" sz="2000">
              <a:solidFill>
                <a:srgbClr val="000000"/>
              </a:solidFill>
              <a:latin typeface="黑体" pitchFamily="49" charset="-122"/>
              <a:ea typeface="黑体" pitchFamily="49" charset="-122"/>
              <a:sym typeface="Helvetica Light" charset="0"/>
            </a:endParaRPr>
          </a:p>
        </p:txBody>
      </p:sp>
      <p:cxnSp>
        <p:nvCxnSpPr>
          <p:cNvPr id="37" name="肘形连接符 68"/>
          <p:cNvCxnSpPr>
            <a:cxnSpLocks noChangeShapeType="1"/>
            <a:stCxn id="23" idx="3"/>
            <a:endCxn id="35" idx="0"/>
          </p:cNvCxnSpPr>
          <p:nvPr/>
        </p:nvCxnSpPr>
        <p:spPr bwMode="auto">
          <a:xfrm>
            <a:off x="6609635" y="2949634"/>
            <a:ext cx="1423988" cy="757237"/>
          </a:xfrm>
          <a:prstGeom prst="bentConnector2">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8" name="爆炸形 1 71"/>
          <p:cNvSpPr>
            <a:spLocks noChangeArrowheads="1"/>
          </p:cNvSpPr>
          <p:nvPr/>
        </p:nvSpPr>
        <p:spPr bwMode="auto">
          <a:xfrm>
            <a:off x="7098585" y="4640321"/>
            <a:ext cx="1925638" cy="1109663"/>
          </a:xfrm>
          <a:prstGeom prst="irregularSeal1">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Arial" pitchFamily="34" charset="0"/>
              <a:buNone/>
            </a:pPr>
            <a:endParaRPr lang="zh-CN" altLang="en-US" sz="2000">
              <a:latin typeface="黑体" pitchFamily="49" charset="-122"/>
              <a:ea typeface="黑体" pitchFamily="49" charset="-122"/>
            </a:endParaRPr>
          </a:p>
        </p:txBody>
      </p:sp>
      <p:sp>
        <p:nvSpPr>
          <p:cNvPr id="39" name="TextBox 26"/>
          <p:cNvSpPr txBox="1">
            <a:spLocks noChangeArrowheads="1"/>
          </p:cNvSpPr>
          <p:nvPr/>
        </p:nvSpPr>
        <p:spPr bwMode="auto">
          <a:xfrm>
            <a:off x="7649448" y="4959409"/>
            <a:ext cx="766762" cy="372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a:buClr>
                <a:srgbClr val="FF0000"/>
              </a:buClr>
              <a:buFont typeface="Arial" pitchFamily="34" charset="0"/>
              <a:buNone/>
            </a:pPr>
            <a:r>
              <a:rPr lang="zh-CN" altLang="en-US" sz="2000" b="1">
                <a:solidFill>
                  <a:srgbClr val="000000"/>
                </a:solidFill>
                <a:latin typeface="黑体" pitchFamily="49" charset="-122"/>
                <a:ea typeface="黑体" pitchFamily="49" charset="-122"/>
                <a:sym typeface="Helvetica Light" charset="0"/>
              </a:rPr>
              <a:t>比较</a:t>
            </a:r>
          </a:p>
        </p:txBody>
      </p:sp>
      <p:cxnSp>
        <p:nvCxnSpPr>
          <p:cNvPr id="40" name="直接箭头连接符 39"/>
          <p:cNvCxnSpPr>
            <a:cxnSpLocks noChangeShapeType="1"/>
          </p:cNvCxnSpPr>
          <p:nvPr/>
        </p:nvCxnSpPr>
        <p:spPr bwMode="auto">
          <a:xfrm flipH="1">
            <a:off x="8044735" y="4184709"/>
            <a:ext cx="0" cy="668337"/>
          </a:xfrm>
          <a:prstGeom prst="straightConnector1">
            <a:avLst/>
          </a:prstGeom>
          <a:noFill/>
          <a:ln w="38100" algn="ctr">
            <a:solidFill>
              <a:srgbClr val="000000"/>
            </a:solidFill>
            <a:miter lim="0"/>
            <a:headEnd/>
            <a:tailEnd type="arrow" w="med" len="med"/>
          </a:ln>
          <a:extLst>
            <a:ext uri="{909E8E84-426E-40DD-AFC4-6F175D3DCCD1}">
              <a14:hiddenFill xmlns:a14="http://schemas.microsoft.com/office/drawing/2010/main">
                <a:noFill/>
              </a14:hiddenFill>
            </a:ext>
          </a:extLst>
        </p:spPr>
      </p:cxnSp>
      <p:cxnSp>
        <p:nvCxnSpPr>
          <p:cNvPr id="41" name="肘形连接符 80"/>
          <p:cNvCxnSpPr>
            <a:cxnSpLocks noChangeShapeType="1"/>
            <a:stCxn id="33" idx="3"/>
            <a:endCxn id="39" idx="2"/>
          </p:cNvCxnSpPr>
          <p:nvPr/>
        </p:nvCxnSpPr>
        <p:spPr bwMode="auto">
          <a:xfrm flipV="1">
            <a:off x="6971585" y="5332105"/>
            <a:ext cx="1061244" cy="640129"/>
          </a:xfrm>
          <a:prstGeom prst="bentConnector2">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85" y="2443221"/>
            <a:ext cx="92551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0"/>
          <p:cNvSpPr txBox="1">
            <a:spLocks noChangeArrowheads="1"/>
          </p:cNvSpPr>
          <p:nvPr/>
        </p:nvSpPr>
        <p:spPr bwMode="auto">
          <a:xfrm>
            <a:off x="172323" y="2254309"/>
            <a:ext cx="17065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algn="ctr" eaLnBrk="1" hangingPunct="1"/>
            <a:r>
              <a:rPr lang="zh-CN" altLang="en-US" sz="2200" b="1" dirty="0">
                <a:latin typeface="黑体" pitchFamily="49" charset="-122"/>
                <a:ea typeface="黑体" pitchFamily="49" charset="-122"/>
              </a:rPr>
              <a:t>需求工程师</a:t>
            </a:r>
          </a:p>
        </p:txBody>
      </p:sp>
      <p:cxnSp>
        <p:nvCxnSpPr>
          <p:cNvPr id="44" name="直接箭头连接符 43"/>
          <p:cNvCxnSpPr>
            <a:cxnSpLocks noChangeShapeType="1"/>
          </p:cNvCxnSpPr>
          <p:nvPr/>
        </p:nvCxnSpPr>
        <p:spPr bwMode="auto">
          <a:xfrm>
            <a:off x="1418510" y="2949634"/>
            <a:ext cx="815975" cy="1587"/>
          </a:xfrm>
          <a:prstGeom prst="straightConnector1">
            <a:avLst/>
          </a:prstGeom>
          <a:noFill/>
          <a:ln w="38100" algn="ctr">
            <a:solidFill>
              <a:srgbClr val="000000"/>
            </a:solidFill>
            <a:miter lim="0"/>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70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animBg="1"/>
      <p:bldP spid="23" grpId="0"/>
      <p:bldP spid="24" grpId="0"/>
      <p:bldP spid="25" grpId="0"/>
      <p:bldP spid="28" grpId="0"/>
      <p:bldP spid="31" grpId="0"/>
      <p:bldP spid="32" grpId="0" animBg="1"/>
      <p:bldP spid="33" grpId="0"/>
      <p:bldP spid="34" grpId="0"/>
      <p:bldP spid="35" grpId="0" animBg="1"/>
      <p:bldP spid="36" grpId="0"/>
      <p:bldP spid="38" grpId="0" animBg="1"/>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41293" y="1254516"/>
            <a:ext cx="4237057" cy="523220"/>
          </a:xfrm>
          <a:prstGeom prst="rect">
            <a:avLst/>
          </a:prstGeom>
        </p:spPr>
        <p:txBody>
          <a:bodyPr wrap="none">
            <a:spAutoFit/>
          </a:bodyPr>
          <a:lstStyle/>
          <a:p>
            <a:pPr marL="457200" indent="-457200" algn="just">
              <a:buSzPct val="100000"/>
              <a:buFont typeface="Arial" pitchFamily="34" charset="0"/>
              <a:buChar char="•"/>
            </a:pPr>
            <a:r>
              <a:rPr lang="zh-CN" altLang="en-US" sz="2800" b="1" dirty="0">
                <a:latin typeface="+mn-ea"/>
                <a:sym typeface="Times New Roman" pitchFamily="18" charset="0"/>
              </a:rPr>
              <a:t>需求转化为可执行模型</a:t>
            </a:r>
          </a:p>
        </p:txBody>
      </p:sp>
      <p:pic>
        <p:nvPicPr>
          <p:cNvPr id="4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7" y="2163873"/>
            <a:ext cx="7776067" cy="15285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46" name="对象 1"/>
          <p:cNvGraphicFramePr>
            <a:graphicFrameLocks noChangeAspect="1"/>
          </p:cNvGraphicFramePr>
          <p:nvPr>
            <p:extLst>
              <p:ext uri="{D42A27DB-BD31-4B8C-83A1-F6EECF244321}">
                <p14:modId xmlns:p14="http://schemas.microsoft.com/office/powerpoint/2010/main" val="938770252"/>
              </p:ext>
            </p:extLst>
          </p:nvPr>
        </p:nvGraphicFramePr>
        <p:xfrm>
          <a:off x="900111" y="4540360"/>
          <a:ext cx="7198217" cy="1564011"/>
        </p:xfrm>
        <a:graphic>
          <a:graphicData uri="http://schemas.openxmlformats.org/presentationml/2006/ole">
            <mc:AlternateContent xmlns:mc="http://schemas.openxmlformats.org/markup-compatibility/2006">
              <mc:Choice xmlns:v="urn:schemas-microsoft-com:vml" Requires="v">
                <p:oleObj spid="_x0000_s1076" name="Visio" r:id="rId4" imgW="9539710" imgH="1909240" progId="Visio.Drawing.11">
                  <p:link updateAutomatic="1"/>
                </p:oleObj>
              </mc:Choice>
              <mc:Fallback>
                <p:oleObj name="Visio" r:id="rId4" imgW="9539710" imgH="1909240" progId="Visio.Drawing.11">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1" y="4540360"/>
                        <a:ext cx="7198217" cy="1564011"/>
                      </a:xfrm>
                      <a:prstGeom prst="rect">
                        <a:avLst/>
                      </a:prstGeom>
                      <a:noFill/>
                      <a:ln w="9525">
                        <a:solidFill>
                          <a:schemeClr val="tx1"/>
                        </a:solidFill>
                        <a:miter lim="800000"/>
                        <a:headEnd/>
                        <a:tailEnd/>
                      </a:ln>
                    </p:spPr>
                  </p:pic>
                </p:oleObj>
              </mc:Fallback>
            </mc:AlternateContent>
          </a:graphicData>
        </a:graphic>
      </p:graphicFrame>
      <p:cxnSp>
        <p:nvCxnSpPr>
          <p:cNvPr id="47" name="直接箭头连接符 46"/>
          <p:cNvCxnSpPr>
            <a:cxnSpLocks noChangeShapeType="1"/>
          </p:cNvCxnSpPr>
          <p:nvPr/>
        </p:nvCxnSpPr>
        <p:spPr bwMode="auto">
          <a:xfrm flipH="1">
            <a:off x="4295283" y="3738673"/>
            <a:ext cx="0" cy="668337"/>
          </a:xfrm>
          <a:prstGeom prst="straightConnector1">
            <a:avLst/>
          </a:prstGeom>
          <a:noFill/>
          <a:ln w="38100" algn="ctr">
            <a:solidFill>
              <a:srgbClr val="C00000"/>
            </a:solidFill>
            <a:miter lim="0"/>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4690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71090" y="2018195"/>
            <a:ext cx="3972909" cy="15448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04800" y="1329897"/>
            <a:ext cx="3704860" cy="523220"/>
          </a:xfrm>
          <a:prstGeom prst="rect">
            <a:avLst/>
          </a:prstGeom>
        </p:spPr>
        <p:txBody>
          <a:bodyPr wrap="none">
            <a:spAutoFit/>
          </a:bodyPr>
          <a:lstStyle/>
          <a:p>
            <a:pPr marL="285750" indent="-285750">
              <a:buFont typeface="Wingdings" pitchFamily="2" charset="2"/>
              <a:buChar char="l"/>
            </a:pPr>
            <a:r>
              <a:rPr lang="zh-CN" altLang="en-US" sz="2800" b="1" dirty="0">
                <a:solidFill>
                  <a:srgbClr val="000000"/>
                </a:solidFill>
                <a:latin typeface="微软雅黑" pitchFamily="34" charset="-122"/>
                <a:ea typeface="微软雅黑" pitchFamily="34" charset="-122"/>
                <a:sym typeface="Helvetica Light" charset="0"/>
              </a:rPr>
              <a:t>列车运行的物理场景</a:t>
            </a:r>
          </a:p>
        </p:txBody>
      </p:sp>
      <p:sp>
        <p:nvSpPr>
          <p:cNvPr id="9" name="TextBox 3"/>
          <p:cNvSpPr txBox="1">
            <a:spLocks noChangeArrowheads="1"/>
          </p:cNvSpPr>
          <p:nvPr/>
        </p:nvSpPr>
        <p:spPr bwMode="auto">
          <a:xfrm>
            <a:off x="304800" y="2018196"/>
            <a:ext cx="4566745" cy="4373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buFont typeface="Arial" pitchFamily="34" charset="0"/>
              <a:buNone/>
            </a:pPr>
            <a:r>
              <a:rPr lang="en-US" altLang="zh-CN" sz="2000" dirty="0">
                <a:solidFill>
                  <a:srgbClr val="000000"/>
                </a:solidFill>
                <a:latin typeface="+mn-ea"/>
                <a:ea typeface="+mn-ea"/>
                <a:sym typeface="Helvetica Light" charset="0"/>
              </a:rPr>
              <a:t>train{</a:t>
            </a:r>
          </a:p>
          <a:p>
            <a:pPr algn="just">
              <a:buFont typeface="Arial" pitchFamily="34" charset="0"/>
              <a:buNone/>
            </a:pPr>
            <a:r>
              <a:rPr lang="en-US" altLang="zh-CN" sz="2000" dirty="0">
                <a:solidFill>
                  <a:srgbClr val="000000"/>
                </a:solidFill>
                <a:latin typeface="+mn-ea"/>
                <a:ea typeface="+mn-ea"/>
                <a:sym typeface="Helvetica Light" charset="0"/>
              </a:rPr>
              <a:t>  route: 247,91,92,93,94,95,96</a:t>
            </a:r>
          </a:p>
          <a:p>
            <a:pPr algn="just">
              <a:buFont typeface="Arial" pitchFamily="34" charset="0"/>
              <a:buNone/>
            </a:pPr>
            <a:r>
              <a:rPr lang="en-US" altLang="zh-CN" sz="2000" dirty="0">
                <a:solidFill>
                  <a:srgbClr val="000000"/>
                </a:solidFill>
                <a:latin typeface="+mn-ea"/>
                <a:ea typeface="+mn-ea"/>
                <a:sym typeface="Helvetica Light" charset="0"/>
              </a:rPr>
              <a:t>  start: #(247, 0)</a:t>
            </a:r>
          </a:p>
          <a:p>
            <a:pPr algn="just">
              <a:buFont typeface="Arial" pitchFamily="34" charset="0"/>
              <a:buNone/>
            </a:pPr>
            <a:r>
              <a:rPr lang="en-US" altLang="zh-CN" sz="2000" dirty="0">
                <a:solidFill>
                  <a:srgbClr val="000000"/>
                </a:solidFill>
                <a:latin typeface="+mn-ea"/>
                <a:ea typeface="+mn-ea"/>
                <a:sym typeface="Helvetica Light" charset="0"/>
              </a:rPr>
              <a:t>  length: 116066</a:t>
            </a:r>
          </a:p>
          <a:p>
            <a:pPr algn="just">
              <a:buFont typeface="Arial" pitchFamily="34" charset="0"/>
              <a:buNone/>
            </a:pPr>
            <a:r>
              <a:rPr lang="en-US" altLang="zh-CN" sz="2000" dirty="0">
                <a:solidFill>
                  <a:srgbClr val="000000"/>
                </a:solidFill>
                <a:latin typeface="+mn-ea"/>
                <a:ea typeface="+mn-ea"/>
                <a:sym typeface="Helvetica Light" charset="0"/>
              </a:rPr>
              <a:t>  </a:t>
            </a:r>
            <a:r>
              <a:rPr lang="en-US" altLang="zh-CN" sz="2000" dirty="0" err="1">
                <a:solidFill>
                  <a:srgbClr val="000000"/>
                </a:solidFill>
                <a:latin typeface="+mn-ea"/>
                <a:ea typeface="+mn-ea"/>
                <a:sym typeface="Helvetica Light" charset="0"/>
              </a:rPr>
              <a:t>cog_dir</a:t>
            </a:r>
            <a:r>
              <a:rPr lang="en-US" altLang="zh-CN" sz="2000" dirty="0">
                <a:solidFill>
                  <a:srgbClr val="000000"/>
                </a:solidFill>
                <a:latin typeface="+mn-ea"/>
                <a:ea typeface="+mn-ea"/>
                <a:sym typeface="Helvetica Light" charset="0"/>
              </a:rPr>
              <a:t>: 1</a:t>
            </a:r>
          </a:p>
          <a:p>
            <a:pPr algn="just">
              <a:buFont typeface="Arial" pitchFamily="34" charset="0"/>
              <a:buNone/>
            </a:pPr>
            <a:r>
              <a:rPr lang="en-US" altLang="zh-CN" sz="2000" dirty="0">
                <a:solidFill>
                  <a:srgbClr val="000000"/>
                </a:solidFill>
                <a:latin typeface="+mn-ea"/>
                <a:ea typeface="+mn-ea"/>
                <a:sym typeface="Helvetica Light" charset="0"/>
              </a:rPr>
              <a:t>  direction: 1</a:t>
            </a:r>
          </a:p>
          <a:p>
            <a:pPr algn="just">
              <a:buFont typeface="Arial" pitchFamily="34" charset="0"/>
              <a:buNone/>
            </a:pPr>
            <a:r>
              <a:rPr lang="en-US" altLang="zh-CN" sz="2000" dirty="0">
                <a:solidFill>
                  <a:srgbClr val="000000"/>
                </a:solidFill>
                <a:latin typeface="+mn-ea"/>
                <a:ea typeface="+mn-ea"/>
                <a:sym typeface="Helvetica Light" charset="0"/>
              </a:rPr>
              <a:t>}</a:t>
            </a:r>
          </a:p>
          <a:p>
            <a:pPr algn="just">
              <a:buFont typeface="Arial" pitchFamily="34" charset="0"/>
              <a:buNone/>
            </a:pPr>
            <a:endParaRPr lang="en-US" altLang="zh-CN" sz="2000" dirty="0">
              <a:solidFill>
                <a:srgbClr val="000000"/>
              </a:solidFill>
              <a:latin typeface="+mn-ea"/>
              <a:ea typeface="+mn-ea"/>
              <a:sym typeface="Helvetica Light" charset="0"/>
            </a:endParaRPr>
          </a:p>
          <a:p>
            <a:pPr algn="just">
              <a:buFont typeface="Arial" pitchFamily="34" charset="0"/>
              <a:buNone/>
            </a:pPr>
            <a:r>
              <a:rPr lang="en-US" altLang="zh-CN" sz="2000" dirty="0">
                <a:solidFill>
                  <a:srgbClr val="000000"/>
                </a:solidFill>
                <a:latin typeface="+mn-ea"/>
                <a:ea typeface="+mn-ea"/>
                <a:sym typeface="Helvetica Light" charset="0"/>
              </a:rPr>
              <a:t>-&gt; start(@0, 30)</a:t>
            </a:r>
          </a:p>
          <a:p>
            <a:pPr algn="just">
              <a:buFont typeface="Arial" pitchFamily="34" charset="0"/>
              <a:buNone/>
            </a:pPr>
            <a:r>
              <a:rPr lang="en-US" altLang="zh-CN" sz="2000" dirty="0">
                <a:solidFill>
                  <a:srgbClr val="000000"/>
                </a:solidFill>
                <a:latin typeface="+mn-ea"/>
                <a:ea typeface="+mn-ea"/>
                <a:sym typeface="Helvetica Light" charset="0"/>
              </a:rPr>
              <a:t>-&gt; </a:t>
            </a:r>
            <a:r>
              <a:rPr lang="en-US" altLang="zh-CN" sz="2000" dirty="0" err="1">
                <a:solidFill>
                  <a:srgbClr val="000000"/>
                </a:solidFill>
                <a:latin typeface="+mn-ea"/>
                <a:ea typeface="+mn-ea"/>
                <a:sym typeface="Helvetica Light" charset="0"/>
              </a:rPr>
              <a:t>acc</a:t>
            </a:r>
            <a:r>
              <a:rPr lang="en-US" altLang="zh-CN" sz="2000" dirty="0">
                <a:solidFill>
                  <a:srgbClr val="000000"/>
                </a:solidFill>
                <a:latin typeface="+mn-ea"/>
                <a:ea typeface="+mn-ea"/>
                <a:sym typeface="Helvetica Light" charset="0"/>
              </a:rPr>
              <a:t>(1, 4)</a:t>
            </a:r>
          </a:p>
          <a:p>
            <a:pPr algn="just">
              <a:buFont typeface="Arial" pitchFamily="34" charset="0"/>
              <a:buNone/>
            </a:pPr>
            <a:r>
              <a:rPr lang="en-US" altLang="zh-CN" sz="2000" dirty="0">
                <a:solidFill>
                  <a:srgbClr val="000000"/>
                </a:solidFill>
                <a:latin typeface="+mn-ea"/>
                <a:ea typeface="+mn-ea"/>
                <a:sym typeface="Helvetica Light" charset="0"/>
              </a:rPr>
              <a:t>-&gt; run(@84)</a:t>
            </a:r>
          </a:p>
          <a:p>
            <a:pPr algn="just">
              <a:buFont typeface="Arial" pitchFamily="34" charset="0"/>
              <a:buNone/>
            </a:pPr>
            <a:r>
              <a:rPr lang="en-US" altLang="zh-CN" sz="2000" dirty="0">
                <a:solidFill>
                  <a:srgbClr val="000000"/>
                </a:solidFill>
                <a:latin typeface="+mn-ea"/>
                <a:ea typeface="+mn-ea"/>
                <a:sym typeface="Helvetica Light" charset="0"/>
              </a:rPr>
              <a:t>-&gt; when(#(247,116066)):</a:t>
            </a:r>
          </a:p>
          <a:p>
            <a:pPr algn="just">
              <a:buFont typeface="Arial" pitchFamily="34" charset="0"/>
              <a:buNone/>
            </a:pPr>
            <a:r>
              <a:rPr lang="en-US" altLang="zh-CN" sz="2000" dirty="0">
                <a:solidFill>
                  <a:srgbClr val="000000"/>
                </a:solidFill>
                <a:latin typeface="+mn-ea"/>
                <a:ea typeface="+mn-ea"/>
                <a:sym typeface="Helvetica Light" charset="0"/>
              </a:rPr>
              <a:t>    </a:t>
            </a:r>
            <a:r>
              <a:rPr lang="en-US" altLang="zh-CN" sz="2000" dirty="0" err="1">
                <a:solidFill>
                  <a:srgbClr val="000000"/>
                </a:solidFill>
                <a:latin typeface="+mn-ea"/>
                <a:ea typeface="+mn-ea"/>
                <a:sym typeface="Helvetica Light" charset="0"/>
              </a:rPr>
              <a:t>ccnv.CCNVRuleEnable</a:t>
            </a:r>
            <a:r>
              <a:rPr lang="en-US" altLang="zh-CN" sz="2000" dirty="0">
                <a:solidFill>
                  <a:srgbClr val="000000"/>
                </a:solidFill>
                <a:latin typeface="+mn-ea"/>
                <a:ea typeface="+mn-ea"/>
                <a:sym typeface="Helvetica Light" charset="0"/>
              </a:rPr>
              <a:t>=1;</a:t>
            </a:r>
          </a:p>
          <a:p>
            <a:pPr algn="just">
              <a:buFont typeface="Arial" pitchFamily="34" charset="0"/>
              <a:buNone/>
            </a:pPr>
            <a:r>
              <a:rPr lang="en-US" altLang="zh-CN" sz="2000" dirty="0">
                <a:solidFill>
                  <a:srgbClr val="000000"/>
                </a:solidFill>
                <a:latin typeface="+mn-ea"/>
                <a:ea typeface="+mn-ea"/>
                <a:sym typeface="Helvetica Light" charset="0"/>
              </a:rPr>
              <a:t>-&gt; stop(@94)</a:t>
            </a:r>
          </a:p>
        </p:txBody>
      </p:sp>
      <p:sp>
        <p:nvSpPr>
          <p:cNvPr id="11" name="TextBox 10"/>
          <p:cNvSpPr txBox="1">
            <a:spLocks noChangeArrowheads="1"/>
          </p:cNvSpPr>
          <p:nvPr/>
        </p:nvSpPr>
        <p:spPr bwMode="auto">
          <a:xfrm>
            <a:off x="2519363" y="2840521"/>
            <a:ext cx="1906810" cy="371475"/>
          </a:xfrm>
          <a:prstGeom prst="borderCallout1">
            <a:avLst>
              <a:gd name="adj1" fmla="val 116363"/>
              <a:gd name="adj2" fmla="val 762"/>
              <a:gd name="adj3" fmla="val 205868"/>
              <a:gd name="adj4" fmla="val -27584"/>
            </a:avLst>
          </a:prstGeom>
          <a:solidFill>
            <a:schemeClr val="accent2"/>
          </a:solidFill>
          <a:ln w="28575">
            <a:solidFill>
              <a:schemeClr val="accent2"/>
            </a:solidFill>
            <a:miter lim="800000"/>
            <a:headEnd/>
            <a:tailEnd/>
          </a:ln>
        </p:spPr>
        <p:txBody>
          <a:bodyPr wrap="square" lIns="64291" tIns="32146" rIns="64291" bIns="32146">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a:buFont typeface="Arial" pitchFamily="34" charset="0"/>
              <a:buNone/>
            </a:pPr>
            <a:r>
              <a:rPr lang="zh-CN" altLang="en-US" sz="2000" b="1" dirty="0">
                <a:solidFill>
                  <a:schemeClr val="bg1"/>
                </a:solidFill>
                <a:latin typeface="黑体" pitchFamily="49" charset="-122"/>
                <a:ea typeface="黑体" pitchFamily="49" charset="-122"/>
                <a:sym typeface="Helvetica Light" charset="0"/>
              </a:rPr>
              <a:t>列车运行路线</a:t>
            </a:r>
          </a:p>
        </p:txBody>
      </p:sp>
      <p:sp>
        <p:nvSpPr>
          <p:cNvPr id="13" name="TextBox 12"/>
          <p:cNvSpPr txBox="1">
            <a:spLocks noChangeArrowheads="1"/>
          </p:cNvSpPr>
          <p:nvPr/>
        </p:nvSpPr>
        <p:spPr bwMode="auto">
          <a:xfrm>
            <a:off x="2492374" y="4104171"/>
            <a:ext cx="1762807" cy="681038"/>
          </a:xfrm>
          <a:prstGeom prst="borderCallout1">
            <a:avLst>
              <a:gd name="adj1" fmla="val 99772"/>
              <a:gd name="adj2" fmla="val 37278"/>
              <a:gd name="adj3" fmla="val 165743"/>
              <a:gd name="adj4" fmla="val -26707"/>
            </a:avLst>
          </a:prstGeom>
          <a:solidFill>
            <a:schemeClr val="accent2"/>
          </a:solidFill>
          <a:ln w="28575">
            <a:solidFill>
              <a:schemeClr val="accent2"/>
            </a:solidFill>
            <a:miter lim="800000"/>
            <a:headEnd/>
            <a:tailEnd/>
          </a:ln>
          <a:extLst/>
        </p:spPr>
        <p:txBody>
          <a:bodyPr wrap="square" lIns="64291" tIns="32146" rIns="64291" bIns="32146">
            <a:spAutoFit/>
          </a:bodyPr>
          <a:lstStyle>
            <a:defPPr>
              <a:defRPr lang="zh-CN"/>
            </a:defPPr>
            <a:lvl1pPr>
              <a:buFont typeface="Arial" pitchFamily="34" charset="0"/>
              <a:buNone/>
              <a:defRPr sz="2000" b="1">
                <a:solidFill>
                  <a:schemeClr val="bg1"/>
                </a:solidFill>
                <a:latin typeface="+mn-ea"/>
              </a:defRPr>
            </a:lvl1pPr>
            <a:lvl2pPr marL="742950" indent="-285750">
              <a:defRPr>
                <a:latin typeface="Arial" pitchFamily="34" charset="0"/>
                <a:ea typeface="宋体" pitchFamily="2" charset="-122"/>
              </a:defRPr>
            </a:lvl2pPr>
            <a:lvl3pPr marL="1143000" indent="-228600">
              <a:defRPr>
                <a:latin typeface="Arial" pitchFamily="34" charset="0"/>
                <a:ea typeface="宋体" pitchFamily="2" charset="-122"/>
              </a:defRPr>
            </a:lvl3pPr>
            <a:lvl4pPr marL="1600200" indent="-228600">
              <a:defRPr>
                <a:latin typeface="Arial" pitchFamily="34" charset="0"/>
                <a:ea typeface="宋体" pitchFamily="2" charset="-122"/>
              </a:defRPr>
            </a:lvl4pPr>
            <a:lvl5pPr marL="2057400" indent="-22860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pPr algn="ctr"/>
            <a:r>
              <a:rPr lang="zh-CN" altLang="en-US" dirty="0">
                <a:latin typeface="黑体" pitchFamily="49" charset="-122"/>
                <a:ea typeface="黑体" pitchFamily="49" charset="-122"/>
                <a:sym typeface="Helvetica Light" charset="0"/>
              </a:rPr>
              <a:t>列车的速度控制过程</a:t>
            </a: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697" y="4083141"/>
            <a:ext cx="4028843" cy="1599018"/>
          </a:xfrm>
          <a:prstGeom prst="rect">
            <a:avLst/>
          </a:prstGeom>
          <a:noFill/>
          <a:ln w="158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0"/>
          <p:cNvSpPr txBox="1">
            <a:spLocks noChangeArrowheads="1"/>
          </p:cNvSpPr>
          <p:nvPr/>
        </p:nvSpPr>
        <p:spPr bwMode="auto">
          <a:xfrm>
            <a:off x="5499142" y="2609688"/>
            <a:ext cx="35217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cs typeface="Arial" pitchFamily="34" charset="0"/>
                <a:sym typeface="Arial" pitchFamily="34" charset="0"/>
              </a:defRPr>
            </a:lvl1pPr>
            <a:lvl2pPr marL="742950" indent="-285750">
              <a:defRPr sz="2000">
                <a:solidFill>
                  <a:schemeClr val="tx1"/>
                </a:solidFill>
                <a:latin typeface="Arial" pitchFamily="34" charset="0"/>
                <a:cs typeface="Arial" pitchFamily="34" charset="0"/>
                <a:sym typeface="Arial" pitchFamily="34" charset="0"/>
              </a:defRPr>
            </a:lvl2pPr>
            <a:lvl3pPr marL="1143000" indent="-228600">
              <a:defRPr sz="2400">
                <a:solidFill>
                  <a:schemeClr val="tx1"/>
                </a:solidFill>
                <a:latin typeface="Arial" pitchFamily="34" charset="0"/>
                <a:cs typeface="Arial" pitchFamily="34" charset="0"/>
                <a:sym typeface="Arial" pitchFamily="34" charset="0"/>
              </a:defRPr>
            </a:lvl3pPr>
            <a:lvl4pPr marL="1600200">
              <a:defRPr sz="2000">
                <a:solidFill>
                  <a:schemeClr val="tx1"/>
                </a:solidFill>
                <a:latin typeface="Arial" pitchFamily="34" charset="0"/>
                <a:cs typeface="Arial" pitchFamily="34" charset="0"/>
                <a:sym typeface="Arial" pitchFamily="34" charset="0"/>
              </a:defRPr>
            </a:lvl4pPr>
            <a:lvl5pPr marL="2057400" indent="-228600">
              <a:defRPr sz="2000">
                <a:solidFill>
                  <a:schemeClr val="tx1"/>
                </a:solidFill>
                <a:latin typeface="Arial" pitchFamily="34" charset="0"/>
                <a:cs typeface="Arial" pitchFamily="34" charset="0"/>
                <a:sym typeface="Arial" pitchFamily="34" charset="0"/>
              </a:defRPr>
            </a:lvl5pPr>
            <a:lvl6pPr marL="2514600" indent="-228600">
              <a:defRPr sz="2000">
                <a:solidFill>
                  <a:schemeClr val="tx1"/>
                </a:solidFill>
                <a:latin typeface="Arial" pitchFamily="34" charset="0"/>
                <a:cs typeface="Arial" pitchFamily="34" charset="0"/>
                <a:sym typeface="Arial" pitchFamily="34" charset="0"/>
              </a:defRPr>
            </a:lvl6pPr>
            <a:lvl7pPr marL="2971800" indent="-228600">
              <a:defRPr sz="2000">
                <a:solidFill>
                  <a:schemeClr val="tx1"/>
                </a:solidFill>
                <a:latin typeface="Arial" pitchFamily="34" charset="0"/>
                <a:cs typeface="Arial" pitchFamily="34" charset="0"/>
                <a:sym typeface="Arial" pitchFamily="34" charset="0"/>
              </a:defRPr>
            </a:lvl7pPr>
            <a:lvl8pPr marL="3429000" indent="-228600">
              <a:defRPr sz="2000">
                <a:solidFill>
                  <a:schemeClr val="tx1"/>
                </a:solidFill>
                <a:latin typeface="Arial" pitchFamily="34" charset="0"/>
                <a:cs typeface="Arial" pitchFamily="34" charset="0"/>
                <a:sym typeface="Arial" pitchFamily="34" charset="0"/>
              </a:defRPr>
            </a:lvl8pPr>
            <a:lvl9pPr marL="3886200" indent="-228600">
              <a:defRPr sz="2000">
                <a:solidFill>
                  <a:schemeClr val="tx1"/>
                </a:solidFill>
                <a:latin typeface="Arial" pitchFamily="34" charset="0"/>
                <a:cs typeface="Arial" pitchFamily="34" charset="0"/>
                <a:sym typeface="Arial" pitchFamily="34" charset="0"/>
              </a:defRPr>
            </a:lvl9pPr>
          </a:lstStyle>
          <a:p>
            <a:pPr algn="ctr" eaLnBrk="1" hangingPunct="1"/>
            <a:r>
              <a:rPr lang="zh-CN" altLang="en-US" b="1" dirty="0">
                <a:solidFill>
                  <a:schemeClr val="bg1"/>
                </a:solidFill>
                <a:latin typeface="+mn-ea"/>
              </a:rPr>
              <a:t>测试数据与预期结果</a:t>
            </a:r>
          </a:p>
        </p:txBody>
      </p:sp>
      <p:sp>
        <p:nvSpPr>
          <p:cNvPr id="7" name="等腰三角形 6"/>
          <p:cNvSpPr/>
          <p:nvPr/>
        </p:nvSpPr>
        <p:spPr>
          <a:xfrm flipV="1">
            <a:off x="5641032" y="3563006"/>
            <a:ext cx="1059313" cy="36260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466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3" grpId="0" animBg="1"/>
      <p:bldP spid="15" grpId="0"/>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utoShape 7"/>
          <p:cNvSpPr>
            <a:spLocks/>
          </p:cNvSpPr>
          <p:nvPr/>
        </p:nvSpPr>
        <p:spPr bwMode="auto">
          <a:xfrm>
            <a:off x="400050" y="959233"/>
            <a:ext cx="8547100" cy="25923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50800" tIns="50800" rIns="50800" bIns="50800" anchor="ctr"/>
          <a:lstStyle/>
          <a:p>
            <a:pPr marL="457200" indent="-457200" algn="just">
              <a:lnSpc>
                <a:spcPct val="130000"/>
              </a:lnSpc>
              <a:buFont typeface="Arial" pitchFamily="34" charset="0"/>
              <a:buChar char="•"/>
              <a:defRPr/>
            </a:pPr>
            <a:r>
              <a:rPr lang="zh-CN" altLang="en-US" sz="2200" dirty="0">
                <a:latin typeface="黑体" pitchFamily="49" charset="-122"/>
                <a:ea typeface="黑体" pitchFamily="49" charset="-122"/>
                <a:cs typeface="Times New Roman" pitchFamily="18" charset="0"/>
                <a:sym typeface="微软雅黑" pitchFamily="34" charset="-122"/>
              </a:rPr>
              <a:t>预期结果：列车应该在</a:t>
            </a:r>
            <a:r>
              <a:rPr lang="en-US" altLang="zh-CN" sz="2200" dirty="0">
                <a:latin typeface="黑体" pitchFamily="49" charset="-122"/>
                <a:ea typeface="黑体" pitchFamily="49" charset="-122"/>
                <a:cs typeface="Times New Roman" pitchFamily="18" charset="0"/>
                <a:sym typeface="微软雅黑" pitchFamily="34" charset="-122"/>
              </a:rPr>
              <a:t>@94</a:t>
            </a:r>
            <a:r>
              <a:rPr lang="zh-CN" altLang="en-US" sz="2200" dirty="0">
                <a:latin typeface="黑体" pitchFamily="49" charset="-122"/>
                <a:ea typeface="黑体" pitchFamily="49" charset="-122"/>
                <a:cs typeface="Times New Roman" pitchFamily="18" charset="0"/>
                <a:sym typeface="微软雅黑" pitchFamily="34" charset="-122"/>
              </a:rPr>
              <a:t>位置停车，此时车辆最大速度应该为</a:t>
            </a:r>
            <a:r>
              <a:rPr lang="en-US" altLang="zh-CN" sz="2200" dirty="0">
                <a:latin typeface="黑体" pitchFamily="49" charset="-122"/>
                <a:ea typeface="黑体" pitchFamily="49" charset="-122"/>
                <a:cs typeface="Times New Roman" pitchFamily="18" charset="0"/>
                <a:sym typeface="微软雅黑" pitchFamily="34" charset="-122"/>
              </a:rPr>
              <a:t>0</a:t>
            </a:r>
          </a:p>
          <a:p>
            <a:pPr marL="457200" indent="-457200" algn="just">
              <a:lnSpc>
                <a:spcPct val="130000"/>
              </a:lnSpc>
              <a:buFont typeface="Arial" pitchFamily="34" charset="0"/>
              <a:buChar char="•"/>
              <a:defRPr/>
            </a:pPr>
            <a:r>
              <a:rPr lang="zh-CN" altLang="en-US" sz="2200" dirty="0">
                <a:latin typeface="黑体" pitchFamily="49" charset="-122"/>
                <a:ea typeface="黑体" pitchFamily="49" charset="-122"/>
                <a:cs typeface="Times New Roman" pitchFamily="18" charset="0"/>
                <a:sym typeface="微软雅黑" pitchFamily="34" charset="-122"/>
              </a:rPr>
              <a:t>实际执行结果：车速是</a:t>
            </a:r>
            <a:r>
              <a:rPr lang="en-US" altLang="zh-CN" sz="2200" dirty="0">
                <a:latin typeface="黑体" pitchFamily="49" charset="-122"/>
                <a:ea typeface="黑体" pitchFamily="49" charset="-122"/>
                <a:cs typeface="Times New Roman" pitchFamily="18" charset="0"/>
                <a:sym typeface="微软雅黑" pitchFamily="34" charset="-122"/>
              </a:rPr>
              <a:t> “-594760564”</a:t>
            </a:r>
          </a:p>
        </p:txBody>
      </p:sp>
      <p:pic>
        <p:nvPicPr>
          <p:cNvPr id="16" name="图片 10" descr="C:\Users\Administrator\Documents\icfem_testing.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2844734"/>
            <a:ext cx="8293100" cy="2443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cxnSp>
        <p:nvCxnSpPr>
          <p:cNvPr id="17" name="直接箭头连接符 2"/>
          <p:cNvCxnSpPr>
            <a:cxnSpLocks noChangeShapeType="1"/>
          </p:cNvCxnSpPr>
          <p:nvPr/>
        </p:nvCxnSpPr>
        <p:spPr bwMode="auto">
          <a:xfrm flipH="1">
            <a:off x="5389563" y="5104469"/>
            <a:ext cx="2232025" cy="0"/>
          </a:xfrm>
          <a:prstGeom prst="straightConnector1">
            <a:avLst/>
          </a:prstGeom>
          <a:noFill/>
          <a:ln w="63500" algn="ctr">
            <a:solidFill>
              <a:srgbClr val="C00000"/>
            </a:solidFill>
            <a:miter lim="0"/>
            <a:headEnd/>
            <a:tailEnd type="arrow" w="med" len="med"/>
          </a:ln>
          <a:extLst>
            <a:ext uri="{909E8E84-426E-40DD-AFC4-6F175D3DCCD1}">
              <a14:hiddenFill xmlns:a14="http://schemas.microsoft.com/office/drawing/2010/main">
                <a:noFill/>
              </a14:hiddenFill>
            </a:ext>
          </a:extLst>
        </p:spPr>
      </p:cxnSp>
      <p:sp>
        <p:nvSpPr>
          <p:cNvPr id="2" name="矩形 1"/>
          <p:cNvSpPr/>
          <p:nvPr/>
        </p:nvSpPr>
        <p:spPr>
          <a:xfrm>
            <a:off x="656530" y="1035880"/>
            <a:ext cx="1980029" cy="523220"/>
          </a:xfrm>
          <a:prstGeom prst="rect">
            <a:avLst/>
          </a:prstGeom>
        </p:spPr>
        <p:txBody>
          <a:bodyPr wrap="none">
            <a:spAutoFit/>
          </a:bodyPr>
          <a:lstStyle/>
          <a:p>
            <a:pPr algn="just">
              <a:spcAft>
                <a:spcPts val="500"/>
              </a:spcAft>
              <a:buClr>
                <a:srgbClr val="FF0000"/>
              </a:buClr>
              <a:buFont typeface="Arial" panose="020B0604020202020204" pitchFamily="34" charset="0"/>
              <a:buNone/>
              <a:defRPr/>
            </a:pPr>
            <a:r>
              <a:rPr lang="zh-CN" altLang="en-US" sz="2800" b="1" dirty="0">
                <a:latin typeface="+mn-ea"/>
                <a:cs typeface="Times New Roman" pitchFamily="18" charset="0"/>
                <a:sym typeface="微软雅黑" pitchFamily="34" charset="-122"/>
              </a:rPr>
              <a:t>测试与分析</a:t>
            </a:r>
            <a:endParaRPr lang="en-US" altLang="zh-CN" sz="2800" dirty="0">
              <a:latin typeface="+mn-ea"/>
              <a:cs typeface="Times New Roman" pitchFamily="18" charset="0"/>
              <a:sym typeface="微软雅黑" pitchFamily="34" charset="-122"/>
            </a:endParaRPr>
          </a:p>
        </p:txBody>
      </p:sp>
      <p:sp>
        <p:nvSpPr>
          <p:cNvPr id="8" name="矩形 7"/>
          <p:cNvSpPr/>
          <p:nvPr/>
        </p:nvSpPr>
        <p:spPr>
          <a:xfrm>
            <a:off x="400050" y="5484986"/>
            <a:ext cx="8420100" cy="826637"/>
          </a:xfrm>
          <a:prstGeom prst="rect">
            <a:avLst/>
          </a:prstGeom>
          <a:solidFill>
            <a:srgbClr val="FFFF00"/>
          </a:solidFill>
        </p:spPr>
        <p:txBody>
          <a:bodyPr wrap="square">
            <a:spAutoFit/>
          </a:bodyPr>
          <a:lstStyle/>
          <a:p>
            <a:pPr>
              <a:lnSpc>
                <a:spcPct val="125000"/>
              </a:lnSpc>
              <a:buFont typeface="Wingdings" pitchFamily="2" charset="2"/>
              <a:buNone/>
            </a:pPr>
            <a:r>
              <a:rPr lang="zh-CN" altLang="en-US" sz="2000" dirty="0">
                <a:latin typeface="微软雅黑" pitchFamily="34" charset="-122"/>
                <a:ea typeface="微软雅黑" pitchFamily="34" charset="-122"/>
              </a:rPr>
              <a:t>经过以列车运行场景为参照的测试，我们发现需求实际测试结果与从场景推导的预期不一致，说明需求中对列车控制功能的描述，有错误。</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207438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
        <p:nvSpPr>
          <p:cNvPr id="4" name="矩形 3"/>
          <p:cNvSpPr/>
          <p:nvPr/>
        </p:nvSpPr>
        <p:spPr>
          <a:xfrm>
            <a:off x="2275903"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722255" y="1749100"/>
            <a:ext cx="5098473" cy="1798890"/>
          </a:xfrm>
          <a:prstGeom prst="rect">
            <a:avLst/>
          </a:prstGeom>
        </p:spPr>
        <p:txBody>
          <a:bodyPr wrap="square">
            <a:spAutoFit/>
          </a:bodyPr>
          <a:lstStyle/>
          <a:p>
            <a:pPr marL="342900" indent="-342900" algn="just" defTabSz="0">
              <a:lnSpc>
                <a:spcPct val="120000"/>
              </a:lnSpc>
              <a:spcBef>
                <a:spcPct val="20000"/>
              </a:spcBef>
              <a:buClr>
                <a:srgbClr val="FF0000"/>
              </a:buClr>
              <a:buSzPct val="100000"/>
              <a:buFont typeface="Wingdings" panose="05000000000000000000" pitchFamily="2" charset="2"/>
              <a:buChar char="l"/>
            </a:pPr>
            <a:r>
              <a:rPr lang="zh-CN" altLang="en-US" sz="2200" dirty="0">
                <a:latin typeface="黑体" pitchFamily="49" charset="-122"/>
                <a:ea typeface="黑体" pitchFamily="49" charset="-122"/>
                <a:sym typeface="Times New Roman" pitchFamily="18" charset="0"/>
              </a:rPr>
              <a:t>针对真实型号，测试发现</a:t>
            </a:r>
            <a:r>
              <a:rPr lang="en-US" altLang="zh-CN" sz="2200" dirty="0">
                <a:latin typeface="黑体" pitchFamily="49" charset="-122"/>
                <a:ea typeface="黑体" pitchFamily="49" charset="-122"/>
                <a:sym typeface="Times New Roman" pitchFamily="18" charset="0"/>
              </a:rPr>
              <a:t>83</a:t>
            </a:r>
            <a:r>
              <a:rPr lang="zh-CN" altLang="en-US" sz="2200" dirty="0">
                <a:latin typeface="黑体" pitchFamily="49" charset="-122"/>
                <a:ea typeface="黑体" pitchFamily="49" charset="-122"/>
                <a:sym typeface="Times New Roman" pitchFamily="18" charset="0"/>
              </a:rPr>
              <a:t>处错误</a:t>
            </a:r>
            <a:endParaRPr lang="en-US" altLang="zh-CN" sz="2200" dirty="0">
              <a:latin typeface="黑体" pitchFamily="49" charset="-122"/>
              <a:ea typeface="黑体" pitchFamily="49" charset="-122"/>
              <a:sym typeface="Times New Roman" pitchFamily="18" charset="0"/>
            </a:endParaRPr>
          </a:p>
          <a:p>
            <a:pPr marL="342900" indent="-342900" algn="just" defTabSz="0">
              <a:lnSpc>
                <a:spcPct val="120000"/>
              </a:lnSpc>
              <a:spcBef>
                <a:spcPct val="20000"/>
              </a:spcBef>
              <a:buClr>
                <a:srgbClr val="FF0000"/>
              </a:buClr>
              <a:buSzPct val="100000"/>
              <a:buFont typeface="Wingdings" panose="05000000000000000000" pitchFamily="2" charset="2"/>
              <a:buChar char="l"/>
            </a:pPr>
            <a:r>
              <a:rPr lang="zh-CN" altLang="en-US" sz="2200" dirty="0">
                <a:latin typeface="黑体" pitchFamily="49" charset="-122"/>
                <a:ea typeface="黑体" pitchFamily="49" charset="-122"/>
                <a:sym typeface="Times New Roman" pitchFamily="18" charset="0"/>
              </a:rPr>
              <a:t>统计错误的分布等详细信息，有助于深入确认需求</a:t>
            </a:r>
            <a:endParaRPr lang="en-US" altLang="zh-CN" sz="2200" dirty="0">
              <a:latin typeface="黑体" pitchFamily="49" charset="-122"/>
              <a:ea typeface="黑体" pitchFamily="49" charset="-122"/>
              <a:sym typeface="Times New Roman" pitchFamily="18" charset="0"/>
            </a:endParaRPr>
          </a:p>
          <a:p>
            <a:pPr marL="342900" indent="-342900" algn="just" defTabSz="0">
              <a:lnSpc>
                <a:spcPct val="120000"/>
              </a:lnSpc>
              <a:spcBef>
                <a:spcPct val="20000"/>
              </a:spcBef>
              <a:buClr>
                <a:srgbClr val="FF0000"/>
              </a:buClr>
              <a:buSzPct val="100000"/>
              <a:buFont typeface="Wingdings" panose="05000000000000000000" pitchFamily="2" charset="2"/>
              <a:buChar char="l"/>
            </a:pPr>
            <a:endParaRPr lang="en-US" altLang="zh-CN" sz="2200" dirty="0">
              <a:latin typeface="黑体" pitchFamily="49" charset="-122"/>
              <a:ea typeface="黑体" pitchFamily="49" charset="-122"/>
              <a:sym typeface="Times New Roman" pitchFamily="18" charset="0"/>
            </a:endParaRPr>
          </a:p>
        </p:txBody>
      </p:sp>
      <p:sp>
        <p:nvSpPr>
          <p:cNvPr id="6" name="矩形 5"/>
          <p:cNvSpPr/>
          <p:nvPr/>
        </p:nvSpPr>
        <p:spPr>
          <a:xfrm>
            <a:off x="855102" y="1548502"/>
            <a:ext cx="2646878" cy="584775"/>
          </a:xfrm>
          <a:prstGeom prst="rect">
            <a:avLst/>
          </a:prstGeom>
        </p:spPr>
        <p:txBody>
          <a:bodyPr wrap="none">
            <a:spAutoFit/>
          </a:bodyPr>
          <a:lstStyle/>
          <a:p>
            <a:pPr algn="just" defTabSz="0">
              <a:spcBef>
                <a:spcPct val="20000"/>
              </a:spcBef>
              <a:buClr>
                <a:srgbClr val="FF0000"/>
              </a:buClr>
              <a:buSzPct val="100000"/>
            </a:pPr>
            <a:r>
              <a:rPr lang="zh-CN" altLang="en-US" sz="3200" b="1" dirty="0">
                <a:latin typeface="Times New Roman" pitchFamily="18" charset="0"/>
                <a:sym typeface="Times New Roman" pitchFamily="18" charset="0"/>
              </a:rPr>
              <a:t>测试分析统计</a:t>
            </a:r>
            <a:endParaRPr lang="en-US" altLang="zh-CN" sz="3200" b="1" dirty="0">
              <a:latin typeface="Times New Roman" pitchFamily="18" charset="0"/>
              <a:sym typeface="Times New Roman" pitchFamily="18" charset="0"/>
            </a:endParaRPr>
          </a:p>
        </p:txBody>
      </p:sp>
      <p:pic>
        <p:nvPicPr>
          <p:cNvPr id="10" name="Picture 2" descr="C:\Users\Administrator\Documents\ase_result.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972" y="2438520"/>
            <a:ext cx="7134225"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862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8926" y="2831130"/>
            <a:ext cx="2081035" cy="1015663"/>
          </a:xfrm>
          <a:prstGeom prst="rect">
            <a:avLst/>
          </a:prstGeom>
          <a:noFill/>
        </p:spPr>
        <p:txBody>
          <a:bodyPr wrap="square" rtlCol="0">
            <a:spAutoFit/>
          </a:bodyPr>
          <a:lstStyle/>
          <a:p>
            <a:r>
              <a:rPr lang="zh-CN" altLang="en-US" sz="6000" dirty="0">
                <a:solidFill>
                  <a:schemeClr val="bg2">
                    <a:lumMod val="25000"/>
                  </a:schemeClr>
                </a:solidFill>
              </a:rPr>
              <a:t>总结</a:t>
            </a:r>
          </a:p>
        </p:txBody>
      </p:sp>
      <p:sp>
        <p:nvSpPr>
          <p:cNvPr id="4" name="矩形 3"/>
          <p:cNvSpPr/>
          <p:nvPr/>
        </p:nvSpPr>
        <p:spPr>
          <a:xfrm>
            <a:off x="4038403" y="236726"/>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515708" y="2788614"/>
            <a:ext cx="5580993" cy="1015663"/>
          </a:xfrm>
          <a:prstGeom prst="rect">
            <a:avLst/>
          </a:prstGeom>
        </p:spPr>
        <p:txBody>
          <a:bodyPr wrap="square">
            <a:spAutoFit/>
          </a:bodyPr>
          <a:lstStyle/>
          <a:p>
            <a:pPr marL="342900" indent="-342900">
              <a:lnSpc>
                <a:spcPct val="125000"/>
              </a:lnSpc>
              <a:spcBef>
                <a:spcPct val="0"/>
              </a:spcBef>
              <a:buFont typeface="Arial" pitchFamily="34" charset="0"/>
              <a:buChar char="•"/>
              <a:defRPr/>
            </a:pPr>
            <a:r>
              <a:rPr lang="zh-CN" altLang="en-US" sz="2400" dirty="0">
                <a:latin typeface="黑体" pitchFamily="49" charset="-122"/>
                <a:ea typeface="黑体" pitchFamily="49" charset="-122"/>
              </a:rPr>
              <a:t>需求测试的重要性</a:t>
            </a:r>
            <a:endParaRPr lang="en-US" altLang="zh-CN" sz="2400" dirty="0">
              <a:latin typeface="黑体" pitchFamily="49" charset="-122"/>
              <a:ea typeface="黑体" pitchFamily="49" charset="-122"/>
            </a:endParaRPr>
          </a:p>
          <a:p>
            <a:pPr marL="342900" indent="-342900">
              <a:lnSpc>
                <a:spcPct val="125000"/>
              </a:lnSpc>
              <a:spcBef>
                <a:spcPct val="0"/>
              </a:spcBef>
              <a:buFont typeface="Arial" pitchFamily="34" charset="0"/>
              <a:buChar char="•"/>
              <a:defRPr/>
            </a:pPr>
            <a:r>
              <a:rPr lang="zh-CN" altLang="en-US" sz="2400" dirty="0">
                <a:latin typeface="黑体" pitchFamily="49" charset="-122"/>
                <a:ea typeface="黑体" pitchFamily="49" charset="-122"/>
                <a:cs typeface="楷体_GB2312"/>
              </a:rPr>
              <a:t>需求测试的方法与应用</a:t>
            </a:r>
            <a:endParaRPr lang="en-US" altLang="zh-CN" sz="2400" dirty="0">
              <a:latin typeface="黑体" pitchFamily="49" charset="-122"/>
              <a:ea typeface="黑体" pitchFamily="49" charset="-122"/>
              <a:cs typeface="楷体_GB2312"/>
            </a:endParaRPr>
          </a:p>
        </p:txBody>
      </p:sp>
      <p:cxnSp>
        <p:nvCxnSpPr>
          <p:cNvPr id="11" name="直接连接符 10"/>
          <p:cNvCxnSpPr/>
          <p:nvPr/>
        </p:nvCxnSpPr>
        <p:spPr>
          <a:xfrm>
            <a:off x="3279237" y="2668638"/>
            <a:ext cx="0" cy="1225453"/>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1890" y="168644"/>
            <a:ext cx="2099715" cy="461665"/>
          </a:xfrm>
          <a:prstGeom prst="rect">
            <a:avLst/>
          </a:prstGeom>
        </p:spPr>
        <p:txBody>
          <a:bodyPr wrap="square">
            <a:spAutoFit/>
          </a:bodyPr>
          <a:lstStyle/>
          <a:p>
            <a:pPr>
              <a:buFont typeface="Wingdings" pitchFamily="2" charset="2"/>
              <a:buNone/>
            </a:pPr>
            <a:r>
              <a:rPr lang="zh-CN" altLang="en-US" sz="2400" b="1" dirty="0">
                <a:latin typeface="微软雅黑" pitchFamily="34" charset="-122"/>
                <a:ea typeface="微软雅黑" pitchFamily="34" charset="-122"/>
              </a:rPr>
              <a:t>软件需求测试</a:t>
            </a:r>
            <a:endParaRPr lang="en-US" altLang="zh-CN" sz="2400" b="1" dirty="0">
              <a:latin typeface="微软雅黑" pitchFamily="34" charset="-122"/>
              <a:ea typeface="微软雅黑" pitchFamily="34" charset="-122"/>
            </a:endParaRPr>
          </a:p>
        </p:txBody>
      </p:sp>
    </p:spTree>
    <p:extLst>
      <p:ext uri="{BB962C8B-B14F-4D97-AF65-F5344CB8AC3E}">
        <p14:creationId xmlns:p14="http://schemas.microsoft.com/office/powerpoint/2010/main" val="3362558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636358" y="1851271"/>
            <a:ext cx="5163207" cy="2746906"/>
          </a:xfrm>
          <a:prstGeom prst="rect">
            <a:avLst/>
          </a:prstGeom>
        </p:spPr>
        <p:txBody>
          <a:bodyPr wrap="square">
            <a:spAutoFit/>
          </a:bodyPr>
          <a:lstStyle/>
          <a:p>
            <a:pPr marL="342900" indent="-342900" algn="just">
              <a:lnSpc>
                <a:spcPct val="125000"/>
              </a:lnSpc>
              <a:buSzPct val="100000"/>
              <a:buFont typeface="Wingdings" pitchFamily="2" charset="2"/>
              <a:buChar char="l"/>
              <a:defRPr/>
            </a:pPr>
            <a:r>
              <a:rPr lang="zh-CN" altLang="en-US" sz="2400" b="1" dirty="0">
                <a:latin typeface="黑体" pitchFamily="49" charset="-122"/>
                <a:ea typeface="黑体" pitchFamily="49" charset="-122"/>
                <a:sym typeface="Times New Roman" panose="02020603050405020304" pitchFamily="18" charset="0"/>
              </a:rPr>
              <a:t>最常见的需求确认技术</a:t>
            </a:r>
            <a:endParaRPr lang="en-US" altLang="zh-CN" sz="2400" b="1" dirty="0">
              <a:latin typeface="黑体" pitchFamily="49" charset="-122"/>
              <a:ea typeface="黑体" pitchFamily="49" charset="-122"/>
              <a:sym typeface="Times New Roman" panose="02020603050405020304" pitchFamily="18" charset="0"/>
            </a:endParaRPr>
          </a:p>
          <a:p>
            <a:pPr marL="342900" indent="-342900" algn="just">
              <a:lnSpc>
                <a:spcPct val="125000"/>
              </a:lnSpc>
              <a:buSzPct val="100000"/>
              <a:buFont typeface="Wingdings" pitchFamily="2" charset="2"/>
              <a:buChar char="l"/>
              <a:defRPr/>
            </a:pPr>
            <a:r>
              <a:rPr lang="zh-CN" altLang="en-US" sz="2400" b="1" dirty="0">
                <a:latin typeface="黑体" pitchFamily="49" charset="-122"/>
                <a:ea typeface="黑体" pitchFamily="49" charset="-122"/>
                <a:sym typeface="Times New Roman" panose="02020603050405020304" pitchFamily="18" charset="0"/>
              </a:rPr>
              <a:t>实施难度最小的需求确认技术</a:t>
            </a:r>
            <a:endParaRPr lang="en-US" altLang="zh-CN" sz="2400" b="1" dirty="0">
              <a:latin typeface="黑体" pitchFamily="49" charset="-122"/>
              <a:ea typeface="黑体" pitchFamily="49" charset="-122"/>
              <a:sym typeface="Times New Roman" panose="02020603050405020304" pitchFamily="18" charset="0"/>
            </a:endParaRPr>
          </a:p>
          <a:p>
            <a:pPr marL="342900" indent="-342900" algn="just">
              <a:lnSpc>
                <a:spcPct val="125000"/>
              </a:lnSpc>
              <a:buSzPct val="100000"/>
              <a:buFont typeface="Wingdings" pitchFamily="2" charset="2"/>
              <a:buChar char="l"/>
              <a:defRPr/>
            </a:pPr>
            <a:r>
              <a:rPr lang="zh-CN" altLang="en-US" sz="2400" b="1" dirty="0">
                <a:latin typeface="黑体" pitchFamily="49" charset="-122"/>
                <a:ea typeface="黑体" pitchFamily="49" charset="-122"/>
                <a:sym typeface="Times New Roman" panose="02020603050405020304" pitchFamily="18" charset="0"/>
              </a:rPr>
              <a:t>评审的技术分类</a:t>
            </a:r>
            <a:endParaRPr lang="en-US" altLang="zh-CN" sz="2400" b="1" dirty="0">
              <a:latin typeface="黑体" pitchFamily="49" charset="-122"/>
              <a:ea typeface="黑体" pitchFamily="49" charset="-122"/>
              <a:sym typeface="Times New Roman" panose="02020603050405020304" pitchFamily="18" charset="0"/>
            </a:endParaRPr>
          </a:p>
          <a:p>
            <a:pPr marL="800089" lvl="1" indent="-342900" algn="just">
              <a:lnSpc>
                <a:spcPct val="125000"/>
              </a:lnSpc>
              <a:buSzPct val="100000"/>
              <a:buFont typeface="Arial" pitchFamily="34" charset="0"/>
              <a:buChar char="•"/>
              <a:defRPr/>
            </a:pPr>
            <a:r>
              <a:rPr lang="zh-CN" altLang="en-US" sz="2200" dirty="0">
                <a:latin typeface="黑体" pitchFamily="49" charset="-122"/>
                <a:ea typeface="黑体" pitchFamily="49" charset="-122"/>
                <a:sym typeface="Times New Roman" panose="02020603050405020304" pitchFamily="18" charset="0"/>
              </a:rPr>
              <a:t>走查：需求撰写者自查</a:t>
            </a:r>
            <a:endParaRPr lang="en-US" altLang="zh-CN" sz="2200" dirty="0">
              <a:latin typeface="黑体" pitchFamily="49" charset="-122"/>
              <a:ea typeface="黑体" pitchFamily="49" charset="-122"/>
              <a:sym typeface="Times New Roman" panose="02020603050405020304" pitchFamily="18" charset="0"/>
            </a:endParaRPr>
          </a:p>
          <a:p>
            <a:pPr marL="800089" lvl="1" indent="-342900" algn="just">
              <a:lnSpc>
                <a:spcPct val="125000"/>
              </a:lnSpc>
              <a:buSzPct val="100000"/>
              <a:buFont typeface="Arial" pitchFamily="34" charset="0"/>
              <a:buChar char="•"/>
              <a:defRPr/>
            </a:pPr>
            <a:r>
              <a:rPr lang="zh-CN" altLang="en-US" sz="2200" dirty="0">
                <a:latin typeface="黑体" pitchFamily="49" charset="-122"/>
                <a:ea typeface="黑体" pitchFamily="49" charset="-122"/>
                <a:sym typeface="Times New Roman" panose="02020603050405020304" pitchFamily="18" charset="0"/>
              </a:rPr>
              <a:t>互查：同事间交换，互相检查</a:t>
            </a:r>
            <a:endParaRPr lang="en-US" altLang="zh-CN" sz="2200" dirty="0">
              <a:latin typeface="黑体" pitchFamily="49" charset="-122"/>
              <a:ea typeface="黑体" pitchFamily="49" charset="-122"/>
              <a:sym typeface="Times New Roman" panose="02020603050405020304" pitchFamily="18" charset="0"/>
            </a:endParaRPr>
          </a:p>
          <a:p>
            <a:pPr marL="800089" lvl="1" indent="-342900" algn="just">
              <a:lnSpc>
                <a:spcPct val="125000"/>
              </a:lnSpc>
              <a:buSzPct val="100000"/>
              <a:buFont typeface="Arial" pitchFamily="34" charset="0"/>
              <a:buChar char="•"/>
              <a:defRPr/>
            </a:pPr>
            <a:r>
              <a:rPr lang="zh-CN" altLang="en-US" sz="2200" dirty="0">
                <a:latin typeface="黑体" pitchFamily="49" charset="-122"/>
                <a:ea typeface="黑体" pitchFamily="49" charset="-122"/>
                <a:sym typeface="Times New Roman" panose="02020603050405020304" pitchFamily="18" charset="0"/>
              </a:rPr>
              <a:t>审查：有流程的集体评审</a:t>
            </a:r>
          </a:p>
        </p:txBody>
      </p:sp>
      <p:sp>
        <p:nvSpPr>
          <p:cNvPr id="8" name="矩形 7"/>
          <p:cNvSpPr/>
          <p:nvPr/>
        </p:nvSpPr>
        <p:spPr>
          <a:xfrm>
            <a:off x="743387" y="2696607"/>
            <a:ext cx="2892972" cy="646331"/>
          </a:xfrm>
          <a:prstGeom prst="rect">
            <a:avLst/>
          </a:prstGeom>
        </p:spPr>
        <p:txBody>
          <a:bodyPr wrap="square">
            <a:spAutoFit/>
          </a:bodyPr>
          <a:lstStyle/>
          <a:p>
            <a:pPr algn="ctr">
              <a:spcBef>
                <a:spcPct val="0"/>
              </a:spcBef>
              <a:buClr>
                <a:srgbClr val="FF0000"/>
              </a:buClr>
              <a:buSzPct val="100000"/>
              <a:defRPr/>
            </a:pPr>
            <a:r>
              <a:rPr lang="zh-CN" altLang="en-US" sz="3600" b="1" dirty="0">
                <a:latin typeface="微软雅黑" panose="020B0503020204020204" pitchFamily="34" charset="-122"/>
                <a:ea typeface="微软雅黑" panose="020B0503020204020204" pitchFamily="34" charset="-122"/>
                <a:cs typeface="Times New Roman" pitchFamily="18" charset="0"/>
                <a:sym typeface="Times New Roman" pitchFamily="18" charset="0"/>
              </a:rPr>
              <a:t>需求评审</a:t>
            </a:r>
            <a:endParaRPr lang="zh-CN" altLang="en-US" sz="4400" b="1" dirty="0">
              <a:solidFill>
                <a:schemeClr val="accent2"/>
              </a:solidFill>
              <a:latin typeface="微软雅黑" panose="020B0503020204020204" pitchFamily="34" charset="-122"/>
              <a:ea typeface="微软雅黑" panose="020B0503020204020204" pitchFamily="34" charset="-122"/>
              <a:cs typeface="Times New Roman" pitchFamily="18" charset="0"/>
              <a:sym typeface="Times New Roman" pitchFamily="18" charset="0"/>
            </a:endParaRPr>
          </a:p>
        </p:txBody>
      </p:sp>
      <p:sp>
        <p:nvSpPr>
          <p:cNvPr id="5" name="矩形 4"/>
          <p:cNvSpPr/>
          <p:nvPr/>
        </p:nvSpPr>
        <p:spPr>
          <a:xfrm>
            <a:off x="2022199" y="4963566"/>
            <a:ext cx="4698722" cy="584775"/>
          </a:xfrm>
          <a:prstGeom prst="rect">
            <a:avLst/>
          </a:prstGeom>
        </p:spPr>
        <p:txBody>
          <a:bodyPr wrap="none">
            <a:spAutoFit/>
          </a:bodyPr>
          <a:lstStyle/>
          <a:p>
            <a:pPr>
              <a:buFont typeface="Arial" pitchFamily="34" charset="0"/>
              <a:buNone/>
            </a:pPr>
            <a:r>
              <a:rPr lang="zh-CN" altLang="en-US" sz="3200" b="1" dirty="0">
                <a:solidFill>
                  <a:schemeClr val="accent2"/>
                </a:solidFill>
                <a:latin typeface="微软雅黑" pitchFamily="34" charset="-122"/>
                <a:ea typeface="微软雅黑" pitchFamily="34" charset="-122"/>
                <a:sym typeface="Times New Roman" pitchFamily="18" charset="0"/>
              </a:rPr>
              <a:t>审查是最严格的评审方式</a:t>
            </a:r>
            <a:endParaRPr lang="zh-CN" altLang="en-US" sz="3200" b="1" dirty="0">
              <a:solidFill>
                <a:schemeClr val="accent2"/>
              </a:solidFill>
              <a:latin typeface="微软雅黑" pitchFamily="34" charset="-122"/>
              <a:ea typeface="微软雅黑" pitchFamily="34" charset="-122"/>
            </a:endParaRPr>
          </a:p>
        </p:txBody>
      </p:sp>
    </p:spTree>
    <p:extLst>
      <p:ext uri="{BB962C8B-B14F-4D97-AF65-F5344CB8AC3E}">
        <p14:creationId xmlns:p14="http://schemas.microsoft.com/office/powerpoint/2010/main" val="416915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96254" y="2754561"/>
            <a:ext cx="3477619" cy="769441"/>
          </a:xfrm>
          <a:prstGeom prst="rect">
            <a:avLst/>
          </a:prstGeom>
        </p:spPr>
        <p:txBody>
          <a:bodyPr wrap="none">
            <a:spAutoFit/>
          </a:bodyPr>
          <a:lstStyle/>
          <a:p>
            <a:pPr algn="ctr"/>
            <a:r>
              <a:rPr lang="en-US" altLang="zh-CN" sz="4400" b="1" dirty="0"/>
              <a:t>THANK YOU</a:t>
            </a:r>
          </a:p>
        </p:txBody>
      </p:sp>
    </p:spTree>
    <p:extLst>
      <p:ext uri="{BB962C8B-B14F-4D97-AF65-F5344CB8AC3E}">
        <p14:creationId xmlns:p14="http://schemas.microsoft.com/office/powerpoint/2010/main" val="192935170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图示 9"/>
          <p:cNvGraphicFramePr/>
          <p:nvPr>
            <p:extLst/>
          </p:nvPr>
        </p:nvGraphicFramePr>
        <p:xfrm>
          <a:off x="3310761" y="1481964"/>
          <a:ext cx="5123796" cy="37521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997831" y="2722712"/>
            <a:ext cx="2344455" cy="1290674"/>
          </a:xfrm>
          <a:prstGeom prst="rect">
            <a:avLst/>
          </a:prstGeom>
        </p:spPr>
        <p:txBody>
          <a:bodyPr wrap="square">
            <a:spAutoFit/>
          </a:bodyPr>
          <a:lstStyle/>
          <a:p>
            <a:pPr algn="ctr">
              <a:lnSpc>
                <a:spcPct val="120000"/>
              </a:lnSpc>
            </a:pPr>
            <a:r>
              <a:rPr lang="zh-CN" altLang="en-US" sz="3200" b="1" dirty="0"/>
              <a:t>审查活动的</a:t>
            </a:r>
            <a:r>
              <a:rPr lang="zh-CN" altLang="en-US" sz="3600" b="1" dirty="0">
                <a:solidFill>
                  <a:schemeClr val="accent2"/>
                </a:solidFill>
              </a:rPr>
              <a:t>基本要素</a:t>
            </a:r>
          </a:p>
        </p:txBody>
      </p:sp>
    </p:spTree>
    <p:extLst>
      <p:ext uri="{BB962C8B-B14F-4D97-AF65-F5344CB8AC3E}">
        <p14:creationId xmlns:p14="http://schemas.microsoft.com/office/powerpoint/2010/main" val="60101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65411" y="3017544"/>
            <a:ext cx="2344455" cy="632224"/>
          </a:xfrm>
          <a:prstGeom prst="rect">
            <a:avLst/>
          </a:prstGeom>
        </p:spPr>
        <p:txBody>
          <a:bodyPr wrap="square">
            <a:spAutoFit/>
          </a:bodyPr>
          <a:lstStyle/>
          <a:p>
            <a:pPr algn="ctr">
              <a:lnSpc>
                <a:spcPct val="120000"/>
              </a:lnSpc>
            </a:pPr>
            <a:r>
              <a:rPr lang="zh-CN" altLang="en-US" sz="3200" b="1" dirty="0"/>
              <a:t>人员结构</a:t>
            </a:r>
            <a:endParaRPr lang="zh-CN" altLang="en-US" sz="3600" b="1" dirty="0">
              <a:solidFill>
                <a:schemeClr val="accent2"/>
              </a:solidFill>
            </a:endParaRPr>
          </a:p>
        </p:txBody>
      </p:sp>
      <p:graphicFrame>
        <p:nvGraphicFramePr>
          <p:cNvPr id="5" name="图示 4"/>
          <p:cNvGraphicFramePr/>
          <p:nvPr>
            <p:extLst/>
          </p:nvPr>
        </p:nvGraphicFramePr>
        <p:xfrm>
          <a:off x="3941385" y="2102806"/>
          <a:ext cx="4792721" cy="240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5920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90" y="168644"/>
            <a:ext cx="2475186" cy="461665"/>
          </a:xfrm>
          <a:prstGeom prst="rect">
            <a:avLst/>
          </a:prstGeom>
        </p:spPr>
        <p:txBody>
          <a:bodyPr wrap="square">
            <a:spAutoFit/>
          </a:bodyPr>
          <a:lstStyle/>
          <a:p>
            <a:pPr algn="ctr">
              <a:buFont typeface="Wingdings" pitchFamily="2" charset="2"/>
              <a:buNone/>
            </a:pPr>
            <a:r>
              <a:rPr lang="zh-CN" altLang="en-US" sz="2400" b="1" dirty="0">
                <a:latin typeface="微软雅黑" pitchFamily="34" charset="-122"/>
                <a:ea typeface="微软雅黑" pitchFamily="34" charset="-122"/>
              </a:rPr>
              <a:t>软件需求的评审</a:t>
            </a:r>
            <a:endParaRPr lang="en-US" altLang="zh-CN" sz="2400" b="1" dirty="0">
              <a:latin typeface="微软雅黑" pitchFamily="34" charset="-122"/>
              <a:ea typeface="微软雅黑" pitchFamily="34" charset="-122"/>
            </a:endParaRPr>
          </a:p>
        </p:txBody>
      </p:sp>
      <p:sp>
        <p:nvSpPr>
          <p:cNvPr id="4" name="矩形 3"/>
          <p:cNvSpPr/>
          <p:nvPr/>
        </p:nvSpPr>
        <p:spPr>
          <a:xfrm>
            <a:off x="2528159" y="247155"/>
            <a:ext cx="83229" cy="3361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507912" y="2962089"/>
            <a:ext cx="2344455" cy="1081835"/>
          </a:xfrm>
          <a:prstGeom prst="rect">
            <a:avLst/>
          </a:prstGeom>
        </p:spPr>
        <p:txBody>
          <a:bodyPr wrap="square">
            <a:spAutoFit/>
          </a:bodyPr>
          <a:lstStyle/>
          <a:p>
            <a:pPr algn="ctr">
              <a:lnSpc>
                <a:spcPct val="120000"/>
              </a:lnSpc>
            </a:pPr>
            <a:r>
              <a:rPr lang="zh-CN" altLang="en-US" sz="2800" b="1" dirty="0"/>
              <a:t>流程对人员的重新定位</a:t>
            </a:r>
          </a:p>
        </p:txBody>
      </p:sp>
      <p:sp>
        <p:nvSpPr>
          <p:cNvPr id="6" name="矩形 5"/>
          <p:cNvSpPr/>
          <p:nvPr/>
        </p:nvSpPr>
        <p:spPr>
          <a:xfrm>
            <a:off x="3978489" y="2507379"/>
            <a:ext cx="4918841" cy="1865126"/>
          </a:xfrm>
          <a:prstGeom prst="rect">
            <a:avLst/>
          </a:prstGeom>
        </p:spPr>
        <p:txBody>
          <a:bodyPr wrap="square">
            <a:spAutoFit/>
          </a:bodyPr>
          <a:lstStyle/>
          <a:p>
            <a:pPr marL="342900" indent="-342900">
              <a:lnSpc>
                <a:spcPct val="120000"/>
              </a:lnSpc>
              <a:buFont typeface="Arial" pitchFamily="34" charset="0"/>
              <a:buChar char="•"/>
            </a:pPr>
            <a:r>
              <a:rPr lang="zh-CN" altLang="en-US" sz="2400" b="1" dirty="0">
                <a:solidFill>
                  <a:schemeClr val="accent2"/>
                </a:solidFill>
                <a:latin typeface="黑体" pitchFamily="49" charset="-122"/>
                <a:ea typeface="黑体" pitchFamily="49" charset="-122"/>
              </a:rPr>
              <a:t>被评审人：</a:t>
            </a:r>
            <a:r>
              <a:rPr lang="zh-CN" altLang="en-US" sz="2000" dirty="0">
                <a:latin typeface="黑体" pitchFamily="49" charset="-122"/>
                <a:ea typeface="黑体" pitchFamily="49" charset="-122"/>
              </a:rPr>
              <a:t>需求文档的撰写者</a:t>
            </a:r>
          </a:p>
          <a:p>
            <a:pPr marL="342900" indent="-342900">
              <a:lnSpc>
                <a:spcPct val="120000"/>
              </a:lnSpc>
              <a:buFont typeface="Arial" pitchFamily="34" charset="0"/>
              <a:buChar char="•"/>
            </a:pPr>
            <a:r>
              <a:rPr lang="zh-CN" altLang="en-US" sz="2400" b="1" dirty="0">
                <a:solidFill>
                  <a:schemeClr val="accent2"/>
                </a:solidFill>
                <a:latin typeface="黑体" pitchFamily="49" charset="-122"/>
                <a:ea typeface="黑体" pitchFamily="49" charset="-122"/>
              </a:rPr>
              <a:t>会议主导：</a:t>
            </a:r>
            <a:r>
              <a:rPr lang="zh-CN" altLang="en-US" sz="2000" dirty="0">
                <a:latin typeface="黑体" pitchFamily="49" charset="-122"/>
                <a:ea typeface="黑体" pitchFamily="49" charset="-122"/>
              </a:rPr>
              <a:t>评审活动的过程掌握者</a:t>
            </a:r>
          </a:p>
          <a:p>
            <a:pPr marL="342900" indent="-342900">
              <a:lnSpc>
                <a:spcPct val="120000"/>
              </a:lnSpc>
              <a:buFont typeface="Arial" pitchFamily="34" charset="0"/>
              <a:buChar char="•"/>
            </a:pPr>
            <a:r>
              <a:rPr lang="zh-CN" altLang="en-US" sz="2400" b="1" dirty="0">
                <a:solidFill>
                  <a:schemeClr val="accent2"/>
                </a:solidFill>
                <a:latin typeface="黑体" pitchFamily="49" charset="-122"/>
                <a:ea typeface="黑体" pitchFamily="49" charset="-122"/>
              </a:rPr>
              <a:t>文档审查人：</a:t>
            </a:r>
            <a:r>
              <a:rPr lang="zh-CN" altLang="en-US" sz="2000" dirty="0">
                <a:latin typeface="黑体" pitchFamily="49" charset="-122"/>
                <a:ea typeface="黑体" pitchFamily="49" charset="-122"/>
              </a:rPr>
              <a:t>解读需求文档者</a:t>
            </a:r>
          </a:p>
          <a:p>
            <a:pPr marL="342900" indent="-342900">
              <a:lnSpc>
                <a:spcPct val="120000"/>
              </a:lnSpc>
              <a:buFont typeface="Arial" pitchFamily="34" charset="0"/>
              <a:buChar char="•"/>
            </a:pPr>
            <a:r>
              <a:rPr lang="zh-CN" altLang="en-US" sz="2400" b="1" dirty="0">
                <a:solidFill>
                  <a:schemeClr val="accent2"/>
                </a:solidFill>
                <a:latin typeface="黑体" pitchFamily="49" charset="-122"/>
                <a:ea typeface="黑体" pitchFamily="49" charset="-122"/>
              </a:rPr>
              <a:t>记录人：</a:t>
            </a:r>
            <a:r>
              <a:rPr lang="zh-CN" altLang="en-US" sz="2000" dirty="0">
                <a:latin typeface="黑体" pitchFamily="49" charset="-122"/>
                <a:ea typeface="黑体" pitchFamily="49" charset="-122"/>
              </a:rPr>
              <a:t>记录文档缺陷和问题者 </a:t>
            </a:r>
          </a:p>
        </p:txBody>
      </p:sp>
    </p:spTree>
    <p:extLst>
      <p:ext uri="{BB962C8B-B14F-4D97-AF65-F5344CB8AC3E}">
        <p14:creationId xmlns:p14="http://schemas.microsoft.com/office/powerpoint/2010/main" val="105804744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2313</TotalTime>
  <Words>2491</Words>
  <Application>Microsoft Office PowerPoint</Application>
  <PresentationFormat>全屏显示(4:3)</PresentationFormat>
  <Paragraphs>462</Paragraphs>
  <Slides>60</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链接</vt:lpstr>
      </vt:variant>
      <vt:variant>
        <vt:i4>4</vt:i4>
      </vt:variant>
      <vt:variant>
        <vt:lpstr>幻灯片标题</vt:lpstr>
      </vt:variant>
      <vt:variant>
        <vt:i4>60</vt:i4>
      </vt:variant>
    </vt:vector>
  </HeadingPairs>
  <TitlesOfParts>
    <vt:vector size="79" baseType="lpstr">
      <vt:lpstr>Helvetica Light</vt:lpstr>
      <vt:lpstr>Zapf Dingbats</vt:lpstr>
      <vt:lpstr>黑体</vt:lpstr>
      <vt:lpstr>楷体_GB2312</vt:lpstr>
      <vt:lpstr>宋体</vt:lpstr>
      <vt:lpstr>微软雅黑</vt:lpstr>
      <vt:lpstr>Arial</vt:lpstr>
      <vt:lpstr>Calibri</vt:lpstr>
      <vt:lpstr>Century Gothic</vt:lpstr>
      <vt:lpstr>Segoe UI</vt:lpstr>
      <vt:lpstr>Segoe UI Light</vt:lpstr>
      <vt:lpstr>Times</vt:lpstr>
      <vt:lpstr>Times New Roman</vt:lpstr>
      <vt:lpstr>Wingdings</vt:lpstr>
      <vt:lpstr>Office 主题</vt:lpstr>
      <vt:lpstr>file:///F:\缪老师PPT美化\美化PPT\绘图15\Drawing\~页-1\Sheet.1</vt:lpstr>
      <vt:lpstr>file:///F:\缪老师PPT美化\美化PPT\绘图15\Drawing\~页-1\Sheet.2</vt:lpstr>
      <vt:lpstr>file:///F:\缪老师PPT美化\美化PPT\绘图15\Drawing\~页-1\Sheet.3</vt:lpstr>
      <vt:lpstr>file:///F:\缪老师PPT美化\2018教学竞赛2\绘图15\Drawing\~页-1\Sheet.1</vt:lpstr>
      <vt:lpstr>PowerPoint 演示文稿</vt:lpstr>
      <vt:lpstr>回顾：软件需求工程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先回忆一下软件产品的确认方法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缪炜恺</cp:lastModifiedBy>
  <cp:revision>569</cp:revision>
  <dcterms:created xsi:type="dcterms:W3CDTF">2015-08-18T02:51:41Z</dcterms:created>
  <dcterms:modified xsi:type="dcterms:W3CDTF">2021-04-26T13:09:10Z</dcterms:modified>
  <cp:category/>
</cp:coreProperties>
</file>